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
  </p:notesMasterIdLst>
  <p:sldIdLst>
    <p:sldId id="292" r:id="rId5"/>
    <p:sldId id="278" r:id="rId6"/>
    <p:sldId id="29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B55B40"/>
    <a:srgbClr val="C76645"/>
    <a:srgbClr val="F0C08F"/>
    <a:srgbClr val="E0AEA0"/>
    <a:srgbClr val="C36045"/>
    <a:srgbClr val="BD58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4DEF60-7CFF-4943-A000-FEEC58FD6C72}" v="13" dt="2021-10-05T18:32:36.074"/>
    <p1510:client id="{912A9DAE-6FA2-494A-93C5-EBCB73DA7DF1}" v="11" dt="2021-10-06T14:29:54.094"/>
    <p1510:client id="{E14C031F-1DA2-4786-9980-4B98E5010068}" v="563" dt="2021-10-06T14:08:55.676"/>
    <p1510:client id="{EF7E2C55-ED13-44B0-8B87-BF91B1F6AEFD}" v="2" dt="2021-10-06T16:48:29.4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9" autoAdjust="0"/>
    <p:restoredTop sz="95988" autoAdjust="0"/>
  </p:normalViewPr>
  <p:slideViewPr>
    <p:cSldViewPr snapToGrid="0">
      <p:cViewPr varScale="1">
        <p:scale>
          <a:sx n="112" d="100"/>
          <a:sy n="112" d="100"/>
        </p:scale>
        <p:origin x="576"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45ED49-5535-FE4A-AD1C-D70D18848248}" type="datetimeFigureOut">
              <a:rPr lang="en-US" smtClean="0"/>
              <a:t>10/9/21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550385-0D33-F949-A685-87E9B92E3902}" type="slidenum">
              <a:rPr lang="en-US" smtClean="0"/>
              <a:t>‹#›</a:t>
            </a:fld>
            <a:endParaRPr lang="en-US"/>
          </a:p>
        </p:txBody>
      </p:sp>
    </p:spTree>
    <p:extLst>
      <p:ext uri="{BB962C8B-B14F-4D97-AF65-F5344CB8AC3E}">
        <p14:creationId xmlns:p14="http://schemas.microsoft.com/office/powerpoint/2010/main" val="1663494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50385-0D33-F949-A685-87E9B92E3902}" type="slidenum">
              <a:rPr lang="en-US" smtClean="0"/>
              <a:t>2</a:t>
            </a:fld>
            <a:endParaRPr lang="en-US"/>
          </a:p>
        </p:txBody>
      </p:sp>
    </p:spTree>
    <p:extLst>
      <p:ext uri="{BB962C8B-B14F-4D97-AF65-F5344CB8AC3E}">
        <p14:creationId xmlns:p14="http://schemas.microsoft.com/office/powerpoint/2010/main" val="1190977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79F6D-E48D-4642-ADAA-68C3483ABF95}"/>
              </a:ext>
            </a:extLst>
          </p:cNvPr>
          <p:cNvSpPr>
            <a:spLocks noGrp="1"/>
          </p:cNvSpPr>
          <p:nvPr>
            <p:ph type="ctrTitle"/>
          </p:nvPr>
        </p:nvSpPr>
        <p:spPr>
          <a:xfrm>
            <a:off x="727480" y="3341077"/>
            <a:ext cx="5783108" cy="2576145"/>
          </a:xfrm>
        </p:spPr>
        <p:txBody>
          <a:bodyPr anchor="ctr" anchorCtr="0">
            <a:noAutofit/>
          </a:bodyPr>
          <a:lstStyle>
            <a:lvl1pPr algn="l">
              <a:defRPr sz="4400">
                <a:solidFill>
                  <a:schemeClr val="bg1"/>
                </a:solidFill>
                <a:effectLst>
                  <a:outerShdw blurRad="50800" dist="38100" dir="5400000" algn="t" rotWithShape="0">
                    <a:prstClr val="black">
                      <a:alpha val="40000"/>
                    </a:prstClr>
                  </a:outerShdw>
                </a:effectLst>
              </a:defRPr>
            </a:lvl1pPr>
          </a:lstStyle>
          <a:p>
            <a:r>
              <a:rPr lang="en-US"/>
              <a:t>Click to edit Master title style</a:t>
            </a:r>
          </a:p>
        </p:txBody>
      </p:sp>
      <p:sp>
        <p:nvSpPr>
          <p:cNvPr id="3" name="Subtitle 2">
            <a:extLst>
              <a:ext uri="{FF2B5EF4-FFF2-40B4-BE49-F238E27FC236}">
                <a16:creationId xmlns:a16="http://schemas.microsoft.com/office/drawing/2014/main" id="{FDC13FC4-A356-FD48-B724-485840C25C6B}"/>
              </a:ext>
            </a:extLst>
          </p:cNvPr>
          <p:cNvSpPr>
            <a:spLocks noGrp="1"/>
          </p:cNvSpPr>
          <p:nvPr>
            <p:ph type="subTitle" idx="1"/>
          </p:nvPr>
        </p:nvSpPr>
        <p:spPr>
          <a:xfrm>
            <a:off x="7064346" y="5551135"/>
            <a:ext cx="4830945" cy="1149069"/>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descr="Diagram&#10;&#10;Description automatically generated with medium confidence">
            <a:extLst>
              <a:ext uri="{FF2B5EF4-FFF2-40B4-BE49-F238E27FC236}">
                <a16:creationId xmlns:a16="http://schemas.microsoft.com/office/drawing/2014/main" id="{419265AC-F42C-43A0-828F-387428ABC1E0}"/>
              </a:ext>
            </a:extLst>
          </p:cNvPr>
          <p:cNvPicPr>
            <a:picLocks noChangeAspect="1"/>
          </p:cNvPicPr>
          <p:nvPr userDrawn="1"/>
        </p:nvPicPr>
        <p:blipFill>
          <a:blip r:embed="rId2"/>
          <a:stretch>
            <a:fillRect/>
          </a:stretch>
        </p:blipFill>
        <p:spPr>
          <a:xfrm>
            <a:off x="0" y="355600"/>
            <a:ext cx="12192000" cy="6502400"/>
          </a:xfrm>
          <a:prstGeom prst="rect">
            <a:avLst/>
          </a:prstGeom>
        </p:spPr>
      </p:pic>
      <p:sp>
        <p:nvSpPr>
          <p:cNvPr id="4" name="Rectangle 3">
            <a:extLst>
              <a:ext uri="{FF2B5EF4-FFF2-40B4-BE49-F238E27FC236}">
                <a16:creationId xmlns:a16="http://schemas.microsoft.com/office/drawing/2014/main" id="{A8B0B101-685B-4F78-92CF-695751351939}"/>
              </a:ext>
            </a:extLst>
          </p:cNvPr>
          <p:cNvSpPr/>
          <p:nvPr userDrawn="1"/>
        </p:nvSpPr>
        <p:spPr>
          <a:xfrm>
            <a:off x="0" y="0"/>
            <a:ext cx="12192000" cy="365760"/>
          </a:xfrm>
          <a:prstGeom prst="rect">
            <a:avLst/>
          </a:prstGeom>
          <a:solidFill>
            <a:srgbClr val="BD58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76645"/>
              </a:solidFill>
            </a:endParaRPr>
          </a:p>
        </p:txBody>
      </p:sp>
    </p:spTree>
    <p:extLst>
      <p:ext uri="{BB962C8B-B14F-4D97-AF65-F5344CB8AC3E}">
        <p14:creationId xmlns:p14="http://schemas.microsoft.com/office/powerpoint/2010/main" val="160495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0C08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33D45-2EED-4643-9ABB-9AB47F4D5887}"/>
              </a:ext>
            </a:extLst>
          </p:cNvPr>
          <p:cNvSpPr>
            <a:spLocks noGrp="1"/>
          </p:cNvSpPr>
          <p:nvPr>
            <p:ph type="title"/>
          </p:nvPr>
        </p:nvSpPr>
        <p:spPr>
          <a:xfrm>
            <a:off x="3244362" y="185077"/>
            <a:ext cx="8109437" cy="1325563"/>
          </a:xfrm>
        </p:spPr>
        <p:txBody>
          <a:bodyPr/>
          <a:lstStyle>
            <a:lvl1pPr algn="r">
              <a:defRPr>
                <a:solidFill>
                  <a:schemeClr val="bg1"/>
                </a:solidFill>
                <a:effectLst>
                  <a:outerShdw blurRad="50800" dist="38100" dir="5400000" algn="t" rotWithShape="0">
                    <a:prstClr val="black">
                      <a:alpha val="40000"/>
                    </a:prstClr>
                  </a:outerShdw>
                </a:effectLst>
              </a:defRPr>
            </a:lvl1pPr>
          </a:lstStyle>
          <a:p>
            <a:r>
              <a:rPr lang="en-US"/>
              <a:t>Click to edit Master title style</a:t>
            </a:r>
          </a:p>
        </p:txBody>
      </p:sp>
      <p:sp>
        <p:nvSpPr>
          <p:cNvPr id="3" name="Content Placeholder 2">
            <a:extLst>
              <a:ext uri="{FF2B5EF4-FFF2-40B4-BE49-F238E27FC236}">
                <a16:creationId xmlns:a16="http://schemas.microsoft.com/office/drawing/2014/main" id="{7A08C624-7072-A748-9A9B-450AF66DEB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3E7B57F-6F4E-2F4F-824D-B9FE12DE3DAF}"/>
              </a:ext>
            </a:extLst>
          </p:cNvPr>
          <p:cNvSpPr>
            <a:spLocks noGrp="1"/>
          </p:cNvSpPr>
          <p:nvPr>
            <p:ph type="ftr" sz="quarter" idx="11"/>
          </p:nvPr>
        </p:nvSpPr>
        <p:spPr>
          <a:xfrm>
            <a:off x="838200" y="6356350"/>
            <a:ext cx="4114800" cy="365125"/>
          </a:xfrm>
        </p:spPr>
        <p:txBody>
          <a:bodyPr/>
          <a:lstStyle>
            <a:lvl1pPr algn="l">
              <a:defRPr/>
            </a:lvl1pPr>
          </a:lstStyle>
          <a:p>
            <a:pPr algn="l"/>
            <a:endParaRPr lang="en-US"/>
          </a:p>
        </p:txBody>
      </p:sp>
      <p:sp>
        <p:nvSpPr>
          <p:cNvPr id="6" name="Slide Number Placeholder 5">
            <a:extLst>
              <a:ext uri="{FF2B5EF4-FFF2-40B4-BE49-F238E27FC236}">
                <a16:creationId xmlns:a16="http://schemas.microsoft.com/office/drawing/2014/main" id="{170CE6EE-6877-644A-8DE9-B49D3C2C1F7E}"/>
              </a:ext>
            </a:extLst>
          </p:cNvPr>
          <p:cNvSpPr>
            <a:spLocks noGrp="1"/>
          </p:cNvSpPr>
          <p:nvPr>
            <p:ph type="sldNum" sz="quarter" idx="12"/>
          </p:nvPr>
        </p:nvSpPr>
        <p:spPr/>
        <p:txBody>
          <a:bodyPr/>
          <a:lstStyle>
            <a:lvl1pPr>
              <a:defRPr>
                <a:solidFill>
                  <a:schemeClr val="bg1"/>
                </a:solidFill>
              </a:defRPr>
            </a:lvl1pPr>
          </a:lstStyle>
          <a:p>
            <a:fld id="{1B7E926B-EC0D-B447-B494-F6C24721BFB5}" type="slidenum">
              <a:rPr lang="en-US" smtClean="0"/>
              <a:pPr/>
              <a:t>‹#›</a:t>
            </a:fld>
            <a:endParaRPr lang="en-US">
              <a:solidFill>
                <a:schemeClr val="bg1"/>
              </a:solidFill>
            </a:endParaRPr>
          </a:p>
        </p:txBody>
      </p:sp>
      <p:pic>
        <p:nvPicPr>
          <p:cNvPr id="7" name="Picture 6" descr="A picture containing text&#10;&#10;Description automatically generated">
            <a:extLst>
              <a:ext uri="{FF2B5EF4-FFF2-40B4-BE49-F238E27FC236}">
                <a16:creationId xmlns:a16="http://schemas.microsoft.com/office/drawing/2014/main" id="{BD1CEE38-626A-4BCD-BC5D-126A91F34D65}"/>
              </a:ext>
            </a:extLst>
          </p:cNvPr>
          <p:cNvPicPr>
            <a:picLocks noChangeAspect="1"/>
          </p:cNvPicPr>
          <p:nvPr userDrawn="1"/>
        </p:nvPicPr>
        <p:blipFill>
          <a:blip r:embed="rId2"/>
          <a:stretch>
            <a:fillRect/>
          </a:stretch>
        </p:blipFill>
        <p:spPr>
          <a:xfrm>
            <a:off x="0" y="0"/>
            <a:ext cx="18350894" cy="6893349"/>
          </a:xfrm>
          <a:prstGeom prst="rect">
            <a:avLst/>
          </a:prstGeom>
        </p:spPr>
      </p:pic>
    </p:spTree>
    <p:extLst>
      <p:ext uri="{BB962C8B-B14F-4D97-AF65-F5344CB8AC3E}">
        <p14:creationId xmlns:p14="http://schemas.microsoft.com/office/powerpoint/2010/main" val="2305517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bg>
      <p:bgPr>
        <a:solidFill>
          <a:srgbClr val="F0C08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33D45-2EED-4643-9ABB-9AB47F4D5887}"/>
              </a:ext>
            </a:extLst>
          </p:cNvPr>
          <p:cNvSpPr>
            <a:spLocks noGrp="1"/>
          </p:cNvSpPr>
          <p:nvPr>
            <p:ph type="title"/>
          </p:nvPr>
        </p:nvSpPr>
        <p:spPr>
          <a:xfrm>
            <a:off x="2813538" y="185077"/>
            <a:ext cx="8540261" cy="1325563"/>
          </a:xfrm>
        </p:spPr>
        <p:txBody>
          <a:bodyPr/>
          <a:lstStyle>
            <a:lvl1pPr algn="r">
              <a:defRPr>
                <a:solidFill>
                  <a:srgbClr val="B55B4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A08C624-7072-A748-9A9B-450AF66DEB5A}"/>
              </a:ext>
            </a:extLst>
          </p:cNvPr>
          <p:cNvSpPr>
            <a:spLocks noGrp="1"/>
          </p:cNvSpPr>
          <p:nvPr>
            <p:ph idx="1"/>
          </p:nvPr>
        </p:nvSpPr>
        <p:spPr/>
        <p:txBody>
          <a:bodyPr/>
          <a:lstStyle>
            <a:lvl1pPr>
              <a:defRPr>
                <a:solidFill>
                  <a:srgbClr val="B55B40"/>
                </a:solidFill>
              </a:defRPr>
            </a:lvl1pPr>
            <a:lvl2pPr>
              <a:defRPr>
                <a:solidFill>
                  <a:srgbClr val="B55B40"/>
                </a:solidFill>
              </a:defRPr>
            </a:lvl2pPr>
            <a:lvl3pPr>
              <a:defRPr>
                <a:solidFill>
                  <a:srgbClr val="B55B40"/>
                </a:solidFill>
              </a:defRPr>
            </a:lvl3pPr>
            <a:lvl4pPr>
              <a:defRPr>
                <a:solidFill>
                  <a:srgbClr val="B55B40"/>
                </a:solidFill>
              </a:defRPr>
            </a:lvl4pPr>
            <a:lvl5pPr>
              <a:defRPr>
                <a:solidFill>
                  <a:srgbClr val="B55B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3E7B57F-6F4E-2F4F-824D-B9FE12DE3DAF}"/>
              </a:ext>
            </a:extLst>
          </p:cNvPr>
          <p:cNvSpPr>
            <a:spLocks noGrp="1"/>
          </p:cNvSpPr>
          <p:nvPr>
            <p:ph type="ftr" sz="quarter" idx="11"/>
          </p:nvPr>
        </p:nvSpPr>
        <p:spPr>
          <a:xfrm>
            <a:off x="838200" y="6356350"/>
            <a:ext cx="4114800" cy="365125"/>
          </a:xfrm>
        </p:spPr>
        <p:txBody>
          <a:bodyPr/>
          <a:lstStyle>
            <a:lvl1pPr algn="l">
              <a:defRPr/>
            </a:lvl1pPr>
          </a:lstStyle>
          <a:p>
            <a:pPr algn="l"/>
            <a:endParaRPr lang="en-US"/>
          </a:p>
        </p:txBody>
      </p:sp>
      <p:sp>
        <p:nvSpPr>
          <p:cNvPr id="6" name="Slide Number Placeholder 5">
            <a:extLst>
              <a:ext uri="{FF2B5EF4-FFF2-40B4-BE49-F238E27FC236}">
                <a16:creationId xmlns:a16="http://schemas.microsoft.com/office/drawing/2014/main" id="{170CE6EE-6877-644A-8DE9-B49D3C2C1F7E}"/>
              </a:ext>
            </a:extLst>
          </p:cNvPr>
          <p:cNvSpPr>
            <a:spLocks noGrp="1"/>
          </p:cNvSpPr>
          <p:nvPr>
            <p:ph type="sldNum" sz="quarter" idx="12"/>
          </p:nvPr>
        </p:nvSpPr>
        <p:spPr/>
        <p:txBody>
          <a:bodyPr/>
          <a:lstStyle>
            <a:lvl1pPr>
              <a:defRPr>
                <a:solidFill>
                  <a:schemeClr val="bg1"/>
                </a:solidFill>
              </a:defRPr>
            </a:lvl1pPr>
          </a:lstStyle>
          <a:p>
            <a:fld id="{1B7E926B-EC0D-B447-B494-F6C24721BFB5}" type="slidenum">
              <a:rPr lang="en-US" smtClean="0"/>
              <a:pPr/>
              <a:t>‹#›</a:t>
            </a:fld>
            <a:endParaRPr lang="en-US">
              <a:solidFill>
                <a:schemeClr val="bg1"/>
              </a:solidFill>
            </a:endParaRPr>
          </a:p>
        </p:txBody>
      </p:sp>
    </p:spTree>
    <p:extLst>
      <p:ext uri="{BB962C8B-B14F-4D97-AF65-F5344CB8AC3E}">
        <p14:creationId xmlns:p14="http://schemas.microsoft.com/office/powerpoint/2010/main" val="3489595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B75F6BE-D0D7-5A43-AC3C-786519561121}"/>
              </a:ext>
            </a:extLst>
          </p:cNvPr>
          <p:cNvSpPr>
            <a:spLocks noGrp="1"/>
          </p:cNvSpPr>
          <p:nvPr>
            <p:ph type="ftr" sz="quarter" idx="11"/>
          </p:nvPr>
        </p:nvSpPr>
        <p:spPr>
          <a:xfrm>
            <a:off x="838200" y="6356350"/>
            <a:ext cx="4114800" cy="365125"/>
          </a:xfrm>
        </p:spPr>
        <p:txBody>
          <a:bodyPr/>
          <a:lstStyle>
            <a:lvl1pPr algn="l">
              <a:defRPr/>
            </a:lvl1pPr>
          </a:lstStyle>
          <a:p>
            <a:pPr algn="l"/>
            <a:endParaRPr lang="en-US"/>
          </a:p>
        </p:txBody>
      </p:sp>
      <p:sp>
        <p:nvSpPr>
          <p:cNvPr id="4" name="Slide Number Placeholder 3">
            <a:extLst>
              <a:ext uri="{FF2B5EF4-FFF2-40B4-BE49-F238E27FC236}">
                <a16:creationId xmlns:a16="http://schemas.microsoft.com/office/drawing/2014/main" id="{033F0B2E-E99B-E046-9B38-802471690311}"/>
              </a:ext>
            </a:extLst>
          </p:cNvPr>
          <p:cNvSpPr>
            <a:spLocks noGrp="1"/>
          </p:cNvSpPr>
          <p:nvPr>
            <p:ph type="sldNum" sz="quarter" idx="12"/>
          </p:nvPr>
        </p:nvSpPr>
        <p:spPr/>
        <p:txBody>
          <a:bodyPr/>
          <a:lstStyle>
            <a:lvl1pPr>
              <a:defRPr>
                <a:solidFill>
                  <a:schemeClr val="bg1"/>
                </a:solidFill>
              </a:defRPr>
            </a:lvl1pPr>
          </a:lstStyle>
          <a:p>
            <a:fld id="{1B7E926B-EC0D-B447-B494-F6C24721BFB5}" type="slidenum">
              <a:rPr lang="en-US" smtClean="0"/>
              <a:pPr/>
              <a:t>‹#›</a:t>
            </a:fld>
            <a:endParaRPr lang="en-US">
              <a:solidFill>
                <a:schemeClr val="bg1"/>
              </a:solidFill>
            </a:endParaRPr>
          </a:p>
        </p:txBody>
      </p:sp>
    </p:spTree>
    <p:extLst>
      <p:ext uri="{BB962C8B-B14F-4D97-AF65-F5344CB8AC3E}">
        <p14:creationId xmlns:p14="http://schemas.microsoft.com/office/powerpoint/2010/main" val="3362214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AA1340-22C7-6F47-A496-03C157E63B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166045-D640-4F43-89D8-66D1906C8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F05C7F-2961-2F48-BDBA-9F4B0F56BD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50F3E6-8A3B-EB4B-BFF7-42832BE0D96C}" type="datetimeFigureOut">
              <a:rPr lang="en-US" smtClean="0"/>
              <a:t>10/9/21</a:t>
            </a:fld>
            <a:endParaRPr lang="en-US"/>
          </a:p>
        </p:txBody>
      </p:sp>
      <p:sp>
        <p:nvSpPr>
          <p:cNvPr id="5" name="Footer Placeholder 4">
            <a:extLst>
              <a:ext uri="{FF2B5EF4-FFF2-40B4-BE49-F238E27FC236}">
                <a16:creationId xmlns:a16="http://schemas.microsoft.com/office/drawing/2014/main" id="{D6A57769-5461-C045-B754-69F4FC6A35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2D3601-88D8-244B-BAD5-D8B4B54BFD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E926B-EC0D-B447-B494-F6C24721BFB5}" type="slidenum">
              <a:rPr lang="en-US" smtClean="0"/>
              <a:t>‹#›</a:t>
            </a:fld>
            <a:endParaRPr lang="en-US"/>
          </a:p>
        </p:txBody>
      </p:sp>
    </p:spTree>
    <p:extLst>
      <p:ext uri="{BB962C8B-B14F-4D97-AF65-F5344CB8AC3E}">
        <p14:creationId xmlns:p14="http://schemas.microsoft.com/office/powerpoint/2010/main" val="894449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5" r:id="rId4"/>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9E683-7E98-4E53-8BFA-9A133CD50823}"/>
              </a:ext>
            </a:extLst>
          </p:cNvPr>
          <p:cNvSpPr>
            <a:spLocks noGrp="1"/>
          </p:cNvSpPr>
          <p:nvPr>
            <p:ph type="title"/>
          </p:nvPr>
        </p:nvSpPr>
        <p:spPr>
          <a:xfrm>
            <a:off x="3244362" y="185077"/>
            <a:ext cx="8947638" cy="1325563"/>
          </a:xfrm>
        </p:spPr>
        <p:txBody>
          <a:bodyPr/>
          <a:lstStyle/>
          <a:p>
            <a:pPr algn="ctr"/>
            <a:r>
              <a:rPr lang="en-US" dirty="0"/>
              <a:t>Kenneth T. Whitby Award</a:t>
            </a:r>
          </a:p>
        </p:txBody>
      </p:sp>
      <p:sp>
        <p:nvSpPr>
          <p:cNvPr id="5" name="TextBox 4">
            <a:extLst>
              <a:ext uri="{FF2B5EF4-FFF2-40B4-BE49-F238E27FC236}">
                <a16:creationId xmlns:a16="http://schemas.microsoft.com/office/drawing/2014/main" id="{AA8F92CE-DBC6-4858-9920-DBBDC558D5A5}"/>
              </a:ext>
            </a:extLst>
          </p:cNvPr>
          <p:cNvSpPr txBox="1"/>
          <p:nvPr/>
        </p:nvSpPr>
        <p:spPr>
          <a:xfrm>
            <a:off x="4519878" y="5096827"/>
            <a:ext cx="6594690" cy="461665"/>
          </a:xfrm>
          <a:prstGeom prst="rect">
            <a:avLst/>
          </a:prstGeom>
          <a:noFill/>
        </p:spPr>
        <p:txBody>
          <a:bodyPr wrap="none" rtlCol="0">
            <a:spAutoFit/>
          </a:bodyPr>
          <a:lstStyle/>
          <a:p>
            <a:pPr algn="ctr"/>
            <a:r>
              <a:rPr lang="en-US" sz="2400" b="1" dirty="0">
                <a:solidFill>
                  <a:srgbClr val="C76645"/>
                </a:solidFill>
              </a:rPr>
              <a:t>American Association for Aerosol Research</a:t>
            </a:r>
          </a:p>
        </p:txBody>
      </p:sp>
      <p:pic>
        <p:nvPicPr>
          <p:cNvPr id="6" name="Picture 4">
            <a:extLst>
              <a:ext uri="{FF2B5EF4-FFF2-40B4-BE49-F238E27FC236}">
                <a16:creationId xmlns:a16="http://schemas.microsoft.com/office/drawing/2014/main" id="{A23794F7-BA30-4693-894F-4F986C4793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12282"/>
          <a:stretch>
            <a:fillRect/>
          </a:stretch>
        </p:blipFill>
        <p:spPr bwMode="auto">
          <a:xfrm>
            <a:off x="6430886" y="1658355"/>
            <a:ext cx="2079513" cy="281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8663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6A7D6-2CFA-44F9-B1F7-2BD6B53CF848}"/>
              </a:ext>
            </a:extLst>
          </p:cNvPr>
          <p:cNvSpPr>
            <a:spLocks noGrp="1"/>
          </p:cNvSpPr>
          <p:nvPr>
            <p:ph type="title"/>
          </p:nvPr>
        </p:nvSpPr>
        <p:spPr>
          <a:xfrm>
            <a:off x="592184" y="185077"/>
            <a:ext cx="10761616" cy="1325563"/>
          </a:xfrm>
        </p:spPr>
        <p:txBody>
          <a:bodyPr/>
          <a:lstStyle/>
          <a:p>
            <a:pPr algn="ctr"/>
            <a:r>
              <a:rPr lang="en-US" dirty="0"/>
              <a:t>Kenneth T. Whitby Award</a:t>
            </a:r>
          </a:p>
        </p:txBody>
      </p:sp>
      <p:sp>
        <p:nvSpPr>
          <p:cNvPr id="3" name="Content Placeholder 2">
            <a:extLst>
              <a:ext uri="{FF2B5EF4-FFF2-40B4-BE49-F238E27FC236}">
                <a16:creationId xmlns:a16="http://schemas.microsoft.com/office/drawing/2014/main" id="{D1FC4A01-00F8-40A4-803B-8EB1AEAB50D0}"/>
              </a:ext>
            </a:extLst>
          </p:cNvPr>
          <p:cNvSpPr>
            <a:spLocks noGrp="1"/>
          </p:cNvSpPr>
          <p:nvPr>
            <p:ph idx="1"/>
          </p:nvPr>
        </p:nvSpPr>
        <p:spPr/>
        <p:txBody>
          <a:bodyPr>
            <a:normAutofit/>
          </a:bodyPr>
          <a:lstStyle/>
          <a:p>
            <a:pPr marL="0" indent="0" algn="ctr">
              <a:spcAft>
                <a:spcPts val="1800"/>
              </a:spcAft>
              <a:buNone/>
            </a:pPr>
            <a:r>
              <a:rPr lang="en-US" dirty="0">
                <a:latin typeface="Arial" panose="020B0604020202020204" pitchFamily="34" charset="0"/>
                <a:cs typeface="Arial" panose="020B0604020202020204" pitchFamily="34" charset="0"/>
              </a:rPr>
              <a:t>This award honors Kenneth T. Whitby, known for his contributions to aerosol measurement, the study of aerosol properties and behavior, and the nature of atmospheric aerosols.</a:t>
            </a:r>
          </a:p>
          <a:p>
            <a:pPr marL="0" indent="0" algn="ctr">
              <a:spcAft>
                <a:spcPts val="1800"/>
              </a:spcAft>
              <a:buNone/>
            </a:pPr>
            <a:r>
              <a:rPr lang="en-US" dirty="0">
                <a:solidFill>
                  <a:srgbClr val="E6E6E6"/>
                </a:solidFill>
                <a:latin typeface="Arial" panose="020B0604020202020204" pitchFamily="34" charset="0"/>
                <a:cs typeface="Arial" panose="020B0604020202020204" pitchFamily="34" charset="0"/>
              </a:rPr>
              <a:t>The Kenneth T. Whitby Award</a:t>
            </a:r>
          </a:p>
          <a:p>
            <a:pPr marL="0" indent="0" algn="ctr">
              <a:spcAft>
                <a:spcPts val="1800"/>
              </a:spcAft>
              <a:buNone/>
            </a:pPr>
            <a:r>
              <a:rPr lang="en-US" dirty="0">
                <a:solidFill>
                  <a:srgbClr val="E6E6E6"/>
                </a:solidFill>
                <a:latin typeface="Arial" panose="020B0604020202020204" pitchFamily="34" charset="0"/>
                <a:cs typeface="Arial" panose="020B0604020202020204" pitchFamily="34" charset="0"/>
              </a:rPr>
              <a:t>“Recognizes outstanding technical contributions to aerosol science and technology by a young scientist. The purpose of the award is to encourage continued work in the field and ongoing support of such endeavors.”</a:t>
            </a:r>
          </a:p>
          <a:p>
            <a:endParaRPr lang="en-US" dirty="0"/>
          </a:p>
        </p:txBody>
      </p:sp>
      <p:sp>
        <p:nvSpPr>
          <p:cNvPr id="4" name="Slide Number Placeholder 3">
            <a:extLst>
              <a:ext uri="{FF2B5EF4-FFF2-40B4-BE49-F238E27FC236}">
                <a16:creationId xmlns:a16="http://schemas.microsoft.com/office/drawing/2014/main" id="{D0BAFFD0-EC0C-4DC1-B626-60F7641E823E}"/>
              </a:ext>
            </a:extLst>
          </p:cNvPr>
          <p:cNvSpPr>
            <a:spLocks noGrp="1"/>
          </p:cNvSpPr>
          <p:nvPr>
            <p:ph type="sldNum" sz="quarter" idx="12"/>
          </p:nvPr>
        </p:nvSpPr>
        <p:spPr/>
        <p:txBody>
          <a:bodyPr/>
          <a:lstStyle/>
          <a:p>
            <a:fld id="{ED23575A-C67B-4845-AEAE-1BECBEE15E1A}" type="slidenum">
              <a:rPr lang="en-US" smtClean="0"/>
              <a:t>2</a:t>
            </a:fld>
            <a:endParaRPr lang="en-US"/>
          </a:p>
        </p:txBody>
      </p:sp>
      <p:sp>
        <p:nvSpPr>
          <p:cNvPr id="7" name="TextBox 6">
            <a:extLst>
              <a:ext uri="{FF2B5EF4-FFF2-40B4-BE49-F238E27FC236}">
                <a16:creationId xmlns:a16="http://schemas.microsoft.com/office/drawing/2014/main" id="{F5368FF9-E5CE-4C1E-B85C-591DDF101105}"/>
              </a:ext>
            </a:extLst>
          </p:cNvPr>
          <p:cNvSpPr txBox="1"/>
          <p:nvPr/>
        </p:nvSpPr>
        <p:spPr>
          <a:xfrm>
            <a:off x="2514600" y="6081991"/>
            <a:ext cx="6096000" cy="369332"/>
          </a:xfrm>
          <a:prstGeom prst="rect">
            <a:avLst/>
          </a:prstGeom>
          <a:noFill/>
        </p:spPr>
        <p:txBody>
          <a:bodyPr wrap="square">
            <a:spAutoFit/>
          </a:bodyPr>
          <a:lstStyle/>
          <a:p>
            <a:pPr algn="ctr"/>
            <a:r>
              <a:rPr lang="en-US" sz="1800" b="1" dirty="0">
                <a:solidFill>
                  <a:srgbClr val="C76645"/>
                </a:solidFill>
              </a:rPr>
              <a:t>American Association for Aerosol Research</a:t>
            </a:r>
          </a:p>
        </p:txBody>
      </p:sp>
    </p:spTree>
    <p:extLst>
      <p:ext uri="{BB962C8B-B14F-4D97-AF65-F5344CB8AC3E}">
        <p14:creationId xmlns:p14="http://schemas.microsoft.com/office/powerpoint/2010/main" val="4144899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8AEDCA3-D6D6-40A5-9B5E-F9E7044C1009}"/>
              </a:ext>
            </a:extLst>
          </p:cNvPr>
          <p:cNvSpPr>
            <a:spLocks noGrp="1"/>
          </p:cNvSpPr>
          <p:nvPr>
            <p:ph type="title"/>
          </p:nvPr>
        </p:nvSpPr>
        <p:spPr>
          <a:xfrm>
            <a:off x="949234" y="185077"/>
            <a:ext cx="10404565" cy="1325563"/>
          </a:xfrm>
        </p:spPr>
        <p:txBody>
          <a:bodyPr/>
          <a:lstStyle/>
          <a:p>
            <a:pPr algn="ctr"/>
            <a:r>
              <a:rPr lang="en-US" dirty="0"/>
              <a:t>2021 Recipient of the Kenneth T. Whitby Award</a:t>
            </a:r>
          </a:p>
        </p:txBody>
      </p:sp>
      <p:sp>
        <p:nvSpPr>
          <p:cNvPr id="4" name="Slide Number Placeholder 3">
            <a:extLst>
              <a:ext uri="{FF2B5EF4-FFF2-40B4-BE49-F238E27FC236}">
                <a16:creationId xmlns:a16="http://schemas.microsoft.com/office/drawing/2014/main" id="{D0BAFFD0-EC0C-4DC1-B626-60F7641E823E}"/>
              </a:ext>
            </a:extLst>
          </p:cNvPr>
          <p:cNvSpPr>
            <a:spLocks noGrp="1"/>
          </p:cNvSpPr>
          <p:nvPr>
            <p:ph type="sldNum" sz="quarter" idx="12"/>
          </p:nvPr>
        </p:nvSpPr>
        <p:spPr/>
        <p:txBody>
          <a:bodyPr/>
          <a:lstStyle/>
          <a:p>
            <a:fld id="{ED23575A-C67B-4845-AEAE-1BECBEE15E1A}" type="slidenum">
              <a:rPr lang="en-US" smtClean="0"/>
              <a:t>3</a:t>
            </a:fld>
            <a:endParaRPr lang="en-US"/>
          </a:p>
        </p:txBody>
      </p:sp>
      <p:sp>
        <p:nvSpPr>
          <p:cNvPr id="11" name="TextBox 10">
            <a:extLst>
              <a:ext uri="{FF2B5EF4-FFF2-40B4-BE49-F238E27FC236}">
                <a16:creationId xmlns:a16="http://schemas.microsoft.com/office/drawing/2014/main" id="{FE14A3F6-5F83-468E-8105-02442CEB32B7}"/>
              </a:ext>
            </a:extLst>
          </p:cNvPr>
          <p:cNvSpPr txBox="1"/>
          <p:nvPr/>
        </p:nvSpPr>
        <p:spPr>
          <a:xfrm>
            <a:off x="2798655" y="5894685"/>
            <a:ext cx="6594690" cy="461665"/>
          </a:xfrm>
          <a:prstGeom prst="rect">
            <a:avLst/>
          </a:prstGeom>
          <a:noFill/>
        </p:spPr>
        <p:txBody>
          <a:bodyPr wrap="none" rtlCol="0">
            <a:spAutoFit/>
          </a:bodyPr>
          <a:lstStyle/>
          <a:p>
            <a:pPr algn="ctr"/>
            <a:r>
              <a:rPr lang="en-US" sz="2400" b="1" dirty="0">
                <a:solidFill>
                  <a:srgbClr val="C76645"/>
                </a:solidFill>
              </a:rPr>
              <a:t>American Association for Aerosol Research</a:t>
            </a:r>
          </a:p>
        </p:txBody>
      </p:sp>
      <p:pic>
        <p:nvPicPr>
          <p:cNvPr id="3" name="Picture 2" descr="A person in a suit and tie&#10;&#10;Description automatically generated with medium confidence">
            <a:extLst>
              <a:ext uri="{FF2B5EF4-FFF2-40B4-BE49-F238E27FC236}">
                <a16:creationId xmlns:a16="http://schemas.microsoft.com/office/drawing/2014/main" id="{D4C46B21-7C4D-4186-AE3E-DE58059E07A5}"/>
              </a:ext>
            </a:extLst>
          </p:cNvPr>
          <p:cNvPicPr>
            <a:picLocks noChangeAspect="1"/>
          </p:cNvPicPr>
          <p:nvPr/>
        </p:nvPicPr>
        <p:blipFill>
          <a:blip r:embed="rId2"/>
          <a:stretch>
            <a:fillRect/>
          </a:stretch>
        </p:blipFill>
        <p:spPr>
          <a:xfrm>
            <a:off x="466351" y="1859622"/>
            <a:ext cx="3457987" cy="3345532"/>
          </a:xfrm>
          <a:prstGeom prst="rect">
            <a:avLst/>
          </a:prstGeom>
        </p:spPr>
      </p:pic>
      <p:sp>
        <p:nvSpPr>
          <p:cNvPr id="10" name="TextBox 9">
            <a:extLst>
              <a:ext uri="{FF2B5EF4-FFF2-40B4-BE49-F238E27FC236}">
                <a16:creationId xmlns:a16="http://schemas.microsoft.com/office/drawing/2014/main" id="{24295D27-3375-46E3-9404-044FB5E01474}"/>
              </a:ext>
            </a:extLst>
          </p:cNvPr>
          <p:cNvSpPr txBox="1"/>
          <p:nvPr/>
        </p:nvSpPr>
        <p:spPr>
          <a:xfrm>
            <a:off x="4181848" y="1500231"/>
            <a:ext cx="7543801" cy="4801314"/>
          </a:xfrm>
          <a:prstGeom prst="rect">
            <a:avLst/>
          </a:prstGeom>
          <a:noFill/>
        </p:spPr>
        <p:txBody>
          <a:bodyPr wrap="square">
            <a:spAutoFit/>
          </a:bodyPr>
          <a:lstStyle/>
          <a:p>
            <a:r>
              <a:rPr lang="en-US" sz="1700" dirty="0">
                <a:solidFill>
                  <a:schemeClr val="bg1"/>
                </a:solidFill>
              </a:rPr>
              <a:t>Dr. Jason D. Surratt is professor at the University of North Carolina (UNC) at Chapel Hill with joint appointments in Environmental Science and Engineering and Chemistry</a:t>
            </a:r>
          </a:p>
          <a:p>
            <a:endParaRPr lang="en-US" sz="1700" dirty="0">
              <a:solidFill>
                <a:schemeClr val="bg1"/>
              </a:solidFill>
            </a:endParaRPr>
          </a:p>
          <a:p>
            <a:r>
              <a:rPr lang="en-US" sz="1700" dirty="0">
                <a:solidFill>
                  <a:schemeClr val="bg1"/>
                </a:solidFill>
              </a:rPr>
              <a:t>“Since 2010, he has published 120 peer-reviewed papers covering fundamental gas and particle-phase chemistry of isoprene and its products, health impacts of organic species, and more recently, airborne per- and </a:t>
            </a:r>
            <a:r>
              <a:rPr lang="en-US" sz="1700" dirty="0" err="1">
                <a:solidFill>
                  <a:schemeClr val="bg1"/>
                </a:solidFill>
              </a:rPr>
              <a:t>polyflouroalkyl</a:t>
            </a:r>
            <a:r>
              <a:rPr lang="en-US" sz="1700" dirty="0">
                <a:solidFill>
                  <a:schemeClr val="bg1"/>
                </a:solidFill>
              </a:rPr>
              <a:t> substances (PFAS).”</a:t>
            </a:r>
          </a:p>
          <a:p>
            <a:endParaRPr lang="en-US" sz="1700" dirty="0">
              <a:solidFill>
                <a:schemeClr val="bg1"/>
              </a:solidFill>
            </a:endParaRPr>
          </a:p>
          <a:p>
            <a:r>
              <a:rPr lang="en-US" sz="1700" dirty="0">
                <a:solidFill>
                  <a:schemeClr val="bg1"/>
                </a:solidFill>
              </a:rPr>
              <a:t>“Jason has shown the field that we can understand these complex reaction systems through dedicated analytical chemistry developments, leveraging synthetic organic chemistry advances to produce reactant materials for laboratory studies, conducting controlled experiments for hypothesis testing and exploration of relevant phase spaces in the laboratory, and top-down assessments using detailed field observations. Fifteen years ago, a research group might focus on one or two of these elements, but Jason showed the power of using all of them for a specific atmospheric aerosol problem.”</a:t>
            </a:r>
          </a:p>
          <a:p>
            <a:endParaRPr lang="en-US" sz="1700" dirty="0">
              <a:solidFill>
                <a:schemeClr val="bg1"/>
              </a:solidFill>
            </a:endParaRPr>
          </a:p>
        </p:txBody>
      </p:sp>
      <p:sp>
        <p:nvSpPr>
          <p:cNvPr id="2" name="TextBox 1">
            <a:extLst>
              <a:ext uri="{FF2B5EF4-FFF2-40B4-BE49-F238E27FC236}">
                <a16:creationId xmlns:a16="http://schemas.microsoft.com/office/drawing/2014/main" id="{42F6331C-BF49-40E1-8FFC-29D58B4F094B}"/>
              </a:ext>
            </a:extLst>
          </p:cNvPr>
          <p:cNvSpPr txBox="1"/>
          <p:nvPr/>
        </p:nvSpPr>
        <p:spPr>
          <a:xfrm>
            <a:off x="854971" y="5205154"/>
            <a:ext cx="2493631" cy="461665"/>
          </a:xfrm>
          <a:prstGeom prst="rect">
            <a:avLst/>
          </a:prstGeom>
          <a:noFill/>
        </p:spPr>
        <p:txBody>
          <a:bodyPr wrap="none" rtlCol="0">
            <a:spAutoFit/>
          </a:bodyPr>
          <a:lstStyle/>
          <a:p>
            <a:r>
              <a:rPr lang="en-US" sz="2400" dirty="0">
                <a:solidFill>
                  <a:schemeClr val="bg1"/>
                </a:solidFill>
              </a:rPr>
              <a:t>Dr. Jason Surratt</a:t>
            </a:r>
          </a:p>
        </p:txBody>
      </p:sp>
    </p:spTree>
    <p:extLst>
      <p:ext uri="{BB962C8B-B14F-4D97-AF65-F5344CB8AC3E}">
        <p14:creationId xmlns:p14="http://schemas.microsoft.com/office/powerpoint/2010/main" val="2718632093"/>
      </p:ext>
    </p:extLst>
  </p:cSld>
  <p:clrMapOvr>
    <a:masterClrMapping/>
  </p:clrMapOvr>
</p:sld>
</file>

<file path=ppt/theme/theme1.xml><?xml version="1.0" encoding="utf-8"?>
<a:theme xmlns:a="http://schemas.openxmlformats.org/drawingml/2006/main" name="Office Theme">
  <a:themeElements>
    <a:clrScheme name="NACNS 2021 Conference">
      <a:dk1>
        <a:srgbClr val="000000"/>
      </a:dk1>
      <a:lt1>
        <a:srgbClr val="FFFFFF"/>
      </a:lt1>
      <a:dk2>
        <a:srgbClr val="3D58A7"/>
      </a:dk2>
      <a:lt2>
        <a:srgbClr val="E7E6E6"/>
      </a:lt2>
      <a:accent1>
        <a:srgbClr val="008A62"/>
      </a:accent1>
      <a:accent2>
        <a:srgbClr val="FFC23F"/>
      </a:accent2>
      <a:accent3>
        <a:srgbClr val="6DC560"/>
      </a:accent3>
      <a:accent4>
        <a:srgbClr val="B600CD"/>
      </a:accent4>
      <a:accent5>
        <a:srgbClr val="44DBD7"/>
      </a:accent5>
      <a:accent6>
        <a:srgbClr val="FF774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F0B0CCD31B8A499704C41CC6D4083C" ma:contentTypeVersion="13" ma:contentTypeDescription="Create a new document." ma:contentTypeScope="" ma:versionID="7f199e16a4c248647a169347cc7787c9">
  <xsd:schema xmlns:xsd="http://www.w3.org/2001/XMLSchema" xmlns:xs="http://www.w3.org/2001/XMLSchema" xmlns:p="http://schemas.microsoft.com/office/2006/metadata/properties" xmlns:ns2="c1df7df8-48bb-49ae-9a42-dff91feeedae" xmlns:ns3="adcf1435-83d7-457b-8868-7ebdb82785c1" targetNamespace="http://schemas.microsoft.com/office/2006/metadata/properties" ma:root="true" ma:fieldsID="18a1504e5287ba481f661bc518bdb296" ns2:_="" ns3:_="">
    <xsd:import namespace="c1df7df8-48bb-49ae-9a42-dff91feeedae"/>
    <xsd:import namespace="adcf1435-83d7-457b-8868-7ebdb82785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df7df8-48bb-49ae-9a42-dff91feeed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cf1435-83d7-457b-8868-7ebdb82785c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adcf1435-83d7-457b-8868-7ebdb82785c1">
      <UserInfo>
        <DisplayName>Corinne St. Laurent</DisplayName>
        <AccountId>124</AccountId>
        <AccountType/>
      </UserInfo>
      <UserInfo>
        <DisplayName>Jacqueline Wu</DisplayName>
        <AccountId>13</AccountId>
        <AccountType/>
      </UserInfo>
      <UserInfo>
        <DisplayName>Jordan Schille</DisplayName>
        <AccountId>189</AccountId>
        <AccountType/>
      </UserInfo>
    </SharedWithUsers>
  </documentManagement>
</p:properties>
</file>

<file path=customXml/itemProps1.xml><?xml version="1.0" encoding="utf-8"?>
<ds:datastoreItem xmlns:ds="http://schemas.openxmlformats.org/officeDocument/2006/customXml" ds:itemID="{6AE446FE-E07D-4E8E-98CB-F64E3E42BCCE}">
  <ds:schemaRefs>
    <ds:schemaRef ds:uri="http://schemas.microsoft.com/sharepoint/v3/contenttype/forms"/>
  </ds:schemaRefs>
</ds:datastoreItem>
</file>

<file path=customXml/itemProps2.xml><?xml version="1.0" encoding="utf-8"?>
<ds:datastoreItem xmlns:ds="http://schemas.openxmlformats.org/officeDocument/2006/customXml" ds:itemID="{30F80206-6526-478C-A22D-10D961B27F90}">
  <ds:schemaRefs>
    <ds:schemaRef ds:uri="adcf1435-83d7-457b-8868-7ebdb82785c1"/>
    <ds:schemaRef ds:uri="c1df7df8-48bb-49ae-9a42-dff91feeed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7066402-2F64-4162-A41F-8B9F31CBC80F}">
  <ds:schemaRefs>
    <ds:schemaRef ds:uri="adcf1435-83d7-457b-8868-7ebdb82785c1"/>
    <ds:schemaRef ds:uri="c1df7df8-48bb-49ae-9a42-dff91feeeda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2898</TotalTime>
  <Words>274</Words>
  <Application>Microsoft Macintosh PowerPoint</Application>
  <PresentationFormat>Widescreen</PresentationFormat>
  <Paragraphs>18</Paragraphs>
  <Slides>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Office Theme</vt:lpstr>
      <vt:lpstr>Kenneth T. Whitby Award</vt:lpstr>
      <vt:lpstr>Kenneth T. Whitby Award</vt:lpstr>
      <vt:lpstr>2021 Recipient of the Kenneth T. Whitby Award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Tudor Vedeanu</dc:creator>
  <cp:lastModifiedBy>Microsoft Office User</cp:lastModifiedBy>
  <cp:revision>8</cp:revision>
  <dcterms:created xsi:type="dcterms:W3CDTF">2020-12-15T17:57:05Z</dcterms:created>
  <dcterms:modified xsi:type="dcterms:W3CDTF">2021-10-09T22:32:10Z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0x01010011F0B0CCD31B8A499704C41CC6D4083C</vt:lpwstr>
  </property>
</Properties>
</file>