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0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17209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656091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86007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02546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86B11-B485-4F7F-9B79-D5A2E56F3AA5}"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05488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E86B11-B485-4F7F-9B79-D5A2E56F3AA5}"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68632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E86B11-B485-4F7F-9B79-D5A2E56F3AA5}" type="datetimeFigureOut">
              <a:rPr lang="en-US" smtClean="0"/>
              <a:t>9/14/2016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33798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E86B11-B485-4F7F-9B79-D5A2E56F3AA5}" type="datetimeFigureOut">
              <a:rPr lang="en-US" smtClean="0"/>
              <a:t>9/14/2016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423454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86B11-B485-4F7F-9B79-D5A2E56F3AA5}" type="datetimeFigureOut">
              <a:rPr lang="en-US" smtClean="0"/>
              <a:t>9/14/2016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0095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54922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8667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50000"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86B11-B485-4F7F-9B79-D5A2E56F3AA5}" type="datetimeFigureOut">
              <a:rPr lang="en-US" smtClean="0"/>
              <a:t>9/14/2016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822FF-902B-4D31-A0C4-95C05BCA7A45}" type="slidenum">
              <a:rPr lang="en-US" smtClean="0"/>
              <a:t>‹#›</a:t>
            </a:fld>
            <a:endParaRPr lang="en-US"/>
          </a:p>
        </p:txBody>
      </p:sp>
    </p:spTree>
    <p:extLst>
      <p:ext uri="{BB962C8B-B14F-4D97-AF65-F5344CB8AC3E}">
        <p14:creationId xmlns:p14="http://schemas.microsoft.com/office/powerpoint/2010/main" val="1422789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0342" y="4064072"/>
            <a:ext cx="7943316" cy="927207"/>
          </a:xfrm>
        </p:spPr>
        <p:txBody>
          <a:bodyPr/>
          <a:lstStyle/>
          <a:p>
            <a:r>
              <a:rPr lang="en-US" b="1" dirty="0" smtClean="0"/>
              <a:t>David Sinclair Award</a:t>
            </a:r>
            <a:endParaRPr lang="en-US" b="1" dirty="0"/>
          </a:p>
        </p:txBody>
      </p:sp>
      <p:sp>
        <p:nvSpPr>
          <p:cNvPr id="5" name="Subtitle 4"/>
          <p:cNvSpPr>
            <a:spLocks noGrp="1"/>
          </p:cNvSpPr>
          <p:nvPr>
            <p:ph type="subTitle" idx="1"/>
          </p:nvPr>
        </p:nvSpPr>
        <p:spPr>
          <a:xfrm>
            <a:off x="1143000" y="5209196"/>
            <a:ext cx="6858000" cy="443847"/>
          </a:xfrm>
        </p:spPr>
        <p:txBody>
          <a:bodyPr>
            <a:noAutofit/>
          </a:bodyPr>
          <a:lstStyle/>
          <a:p>
            <a:r>
              <a:rPr lang="en-US" sz="2800" i="1" dirty="0" smtClean="0"/>
              <a:t>American Association for Aerosol Research</a:t>
            </a:r>
            <a:endParaRPr lang="en-US" sz="2800" i="1" dirty="0"/>
          </a:p>
        </p:txBody>
      </p:sp>
      <p:pic>
        <p:nvPicPr>
          <p:cNvPr id="7" name="Picture 7" descr="AAAR logo"/>
          <p:cNvPicPr>
            <a:picLocks noChangeAspect="1" noChangeArrowheads="1"/>
          </p:cNvPicPr>
          <p:nvPr/>
        </p:nvPicPr>
        <p:blipFill>
          <a:blip r:embed="rId2"/>
          <a:srcRect/>
          <a:stretch>
            <a:fillRect/>
          </a:stretch>
        </p:blipFill>
        <p:spPr bwMode="auto">
          <a:xfrm>
            <a:off x="399201" y="353105"/>
            <a:ext cx="948517" cy="995686"/>
          </a:xfrm>
          <a:prstGeom prst="rect">
            <a:avLst/>
          </a:prstGeom>
          <a:noFill/>
          <a:ln w="9525">
            <a:noFill/>
            <a:miter lim="800000"/>
            <a:headEnd/>
            <a:tailEnd/>
          </a:ln>
        </p:spPr>
      </p:pic>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3102" t="4245" r="1550" b="2122"/>
          <a:stretch>
            <a:fillRect/>
          </a:stretch>
        </p:blipFill>
        <p:spPr bwMode="auto">
          <a:xfrm>
            <a:off x="3601653" y="1240208"/>
            <a:ext cx="1940696" cy="278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55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0132" y="2410818"/>
            <a:ext cx="7780946" cy="1200329"/>
          </a:xfrm>
          <a:prstGeom prst="rect">
            <a:avLst/>
          </a:prstGeom>
          <a:noFill/>
        </p:spPr>
        <p:txBody>
          <a:bodyPr wrap="square" rtlCol="0">
            <a:spAutoFit/>
          </a:bodyPr>
          <a:lstStyle/>
          <a:p>
            <a:pPr algn="ctr"/>
            <a:r>
              <a:rPr lang="en-US" sz="2400" dirty="0"/>
              <a:t>This award memorializes David Sinclair, one of aerosol science’s great innovators, known for his knowledge, ingenuity and energy.</a:t>
            </a:r>
          </a:p>
        </p:txBody>
      </p:sp>
      <p:sp>
        <p:nvSpPr>
          <p:cNvPr id="5" name="TextBox 4"/>
          <p:cNvSpPr txBox="1"/>
          <p:nvPr/>
        </p:nvSpPr>
        <p:spPr>
          <a:xfrm>
            <a:off x="660133" y="3923979"/>
            <a:ext cx="7780945" cy="2246769"/>
          </a:xfrm>
          <a:prstGeom prst="rect">
            <a:avLst/>
          </a:prstGeom>
          <a:noFill/>
        </p:spPr>
        <p:txBody>
          <a:bodyPr wrap="square" rtlCol="0">
            <a:spAutoFit/>
          </a:bodyPr>
          <a:lstStyle/>
          <a:p>
            <a:pPr algn="ctr"/>
            <a:r>
              <a:rPr lang="en-US" sz="2800" dirty="0"/>
              <a:t>The </a:t>
            </a:r>
            <a:r>
              <a:rPr lang="en-US" sz="2800" b="1" dirty="0"/>
              <a:t>David Sinclair Award</a:t>
            </a:r>
          </a:p>
          <a:p>
            <a:pPr algn="ctr"/>
            <a:r>
              <a:rPr lang="en-US" sz="2800" i="1" dirty="0"/>
              <a:t>“recognizes sustained excellence in aerosol research and technology by an established scientist still active in his/her career. The individual’s research must have a lasting impact in aerosol science.”</a:t>
            </a:r>
          </a:p>
        </p:txBody>
      </p:sp>
      <p:pic>
        <p:nvPicPr>
          <p:cNvPr id="6" name="Picture 7" descr="AAAR logo"/>
          <p:cNvPicPr>
            <a:picLocks noChangeAspect="1" noChangeArrowheads="1"/>
          </p:cNvPicPr>
          <p:nvPr/>
        </p:nvPicPr>
        <p:blipFill>
          <a:blip r:embed="rId2"/>
          <a:srcRect/>
          <a:stretch>
            <a:fillRect/>
          </a:stretch>
        </p:blipFill>
        <p:spPr bwMode="auto">
          <a:xfrm>
            <a:off x="4076346" y="1102300"/>
            <a:ext cx="948517" cy="995686"/>
          </a:xfrm>
          <a:prstGeom prst="rect">
            <a:avLst/>
          </a:prstGeom>
          <a:noFill/>
          <a:ln w="9525">
            <a:noFill/>
            <a:miter lim="800000"/>
            <a:headEnd/>
            <a:tailEnd/>
          </a:ln>
        </p:spPr>
      </p:pic>
    </p:spTree>
    <p:extLst>
      <p:ext uri="{BB962C8B-B14F-4D97-AF65-F5344CB8AC3E}">
        <p14:creationId xmlns:p14="http://schemas.microsoft.com/office/powerpoint/2010/main" val="390186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2016 </a:t>
            </a:r>
            <a:r>
              <a:rPr lang="en-US" sz="3200" b="1" dirty="0"/>
              <a:t>Recipient of the</a:t>
            </a:r>
            <a:br>
              <a:rPr lang="en-US" sz="3200" b="1" dirty="0"/>
            </a:br>
            <a:r>
              <a:rPr lang="en-US" sz="3200" b="1" dirty="0"/>
              <a:t>David Sinclair Award</a:t>
            </a:r>
          </a:p>
        </p:txBody>
      </p:sp>
      <p:sp>
        <p:nvSpPr>
          <p:cNvPr id="4" name="Content Placeholder 3"/>
          <p:cNvSpPr>
            <a:spLocks noGrp="1"/>
          </p:cNvSpPr>
          <p:nvPr>
            <p:ph sz="half" idx="1"/>
          </p:nvPr>
        </p:nvSpPr>
        <p:spPr>
          <a:xfrm>
            <a:off x="2838735" y="2852382"/>
            <a:ext cx="6102304" cy="3753133"/>
          </a:xfrm>
        </p:spPr>
        <p:txBody>
          <a:bodyPr>
            <a:noAutofit/>
          </a:bodyPr>
          <a:lstStyle/>
          <a:p>
            <a:r>
              <a:rPr lang="en-US" sz="1600" dirty="0"/>
              <a:t>Spyros </a:t>
            </a:r>
            <a:r>
              <a:rPr lang="en-US" sz="1600" dirty="0" err="1"/>
              <a:t>Pandis</a:t>
            </a:r>
            <a:r>
              <a:rPr lang="en-US" sz="1600" dirty="0"/>
              <a:t> has made pioneering contributions to the understanding and amelioration of air pollution.  His groundbreaking research has included laboratory measurements, in situ field studies, and atmospheric modeling of transport and chemistry associated with ozone and particulate matter formation.  </a:t>
            </a:r>
            <a:endParaRPr lang="en-US" sz="1600" dirty="0" smtClean="0"/>
          </a:p>
          <a:p>
            <a:r>
              <a:rPr lang="en-US" sz="1600" dirty="0" smtClean="0"/>
              <a:t>He </a:t>
            </a:r>
            <a:r>
              <a:rPr lang="en-US" sz="1600" dirty="0"/>
              <a:t>has made fundamental contributions to the complex thermodynamics of both inorganic and organic phase partitioning in multiphase atmospheric systems.  </a:t>
            </a:r>
            <a:endParaRPr lang="en-US" sz="1600" dirty="0" smtClean="0"/>
          </a:p>
          <a:p>
            <a:r>
              <a:rPr lang="en-US" sz="1600" dirty="0" smtClean="0"/>
              <a:t>He </a:t>
            </a:r>
            <a:r>
              <a:rPr lang="en-US" sz="1600" dirty="0"/>
              <a:t>has led two major international air pollution field studies:  the 2001-2 EPA/DOE funded Pittsburgh Air Quality Study (PAQS), a $7.5M field study focusing on the role of aerosols in regional air quality, and the 10-million Euro 2012-3 Pan-European Gas-Aerosol-Climate Interactions Study (PEGASOS), with 30 groups from 18 countries in Europe.</a:t>
            </a:r>
          </a:p>
          <a:p>
            <a:pPr marL="0" indent="0">
              <a:buNone/>
            </a:pPr>
            <a:endParaRPr lang="en-US" sz="1600" dirty="0"/>
          </a:p>
        </p:txBody>
      </p:sp>
      <p:pic>
        <p:nvPicPr>
          <p:cNvPr id="7" name="Picture 7" descr="AAAR logo"/>
          <p:cNvPicPr>
            <a:picLocks noChangeAspect="1" noChangeArrowheads="1"/>
          </p:cNvPicPr>
          <p:nvPr/>
        </p:nvPicPr>
        <p:blipFill>
          <a:blip r:embed="rId2"/>
          <a:srcRect/>
          <a:stretch>
            <a:fillRect/>
          </a:stretch>
        </p:blipFill>
        <p:spPr bwMode="auto">
          <a:xfrm>
            <a:off x="628650" y="530064"/>
            <a:ext cx="948517" cy="995686"/>
          </a:xfrm>
          <a:prstGeom prst="rect">
            <a:avLst/>
          </a:prstGeom>
          <a:noFill/>
          <a:ln w="9525">
            <a:noFill/>
            <a:miter lim="800000"/>
            <a:headEnd/>
            <a:tailEnd/>
          </a:ln>
        </p:spPr>
      </p:pic>
      <p:sp>
        <p:nvSpPr>
          <p:cNvPr id="8" name="TextBox 7"/>
          <p:cNvSpPr txBox="1"/>
          <p:nvPr/>
        </p:nvSpPr>
        <p:spPr>
          <a:xfrm>
            <a:off x="1857642" y="1729450"/>
            <a:ext cx="5428716" cy="954107"/>
          </a:xfrm>
          <a:prstGeom prst="rect">
            <a:avLst/>
          </a:prstGeom>
          <a:noFill/>
        </p:spPr>
        <p:txBody>
          <a:bodyPr wrap="square" rtlCol="0">
            <a:spAutoFit/>
          </a:bodyPr>
          <a:lstStyle/>
          <a:p>
            <a:pPr algn="ctr">
              <a:spcBef>
                <a:spcPct val="0"/>
              </a:spcBef>
              <a:buFontTx/>
              <a:buNone/>
            </a:pPr>
            <a:r>
              <a:rPr lang="en-US" altLang="en-US" sz="2800" b="1" i="1" dirty="0" smtClean="0">
                <a:latin typeface="Times" charset="0"/>
              </a:rPr>
              <a:t>Spyros </a:t>
            </a:r>
            <a:r>
              <a:rPr lang="en-US" altLang="en-US" sz="2800" b="1" i="1" dirty="0" err="1" smtClean="0">
                <a:latin typeface="Times" charset="0"/>
              </a:rPr>
              <a:t>Pandis</a:t>
            </a:r>
            <a:endParaRPr lang="en-US" altLang="en-US" sz="2800" b="1" i="1" dirty="0">
              <a:solidFill>
                <a:srgbClr val="000000"/>
              </a:solidFill>
              <a:latin typeface="Times" charset="0"/>
            </a:endParaRPr>
          </a:p>
          <a:p>
            <a:pPr algn="ctr">
              <a:spcBef>
                <a:spcPct val="0"/>
              </a:spcBef>
            </a:pPr>
            <a:r>
              <a:rPr lang="en-US" altLang="en-US" sz="2800" i="1" dirty="0">
                <a:solidFill>
                  <a:srgbClr val="000000"/>
                </a:solidFill>
                <a:latin typeface="Times" charset="0"/>
              </a:rPr>
              <a:t>Carnegie Mellon University</a:t>
            </a:r>
          </a:p>
        </p:txBody>
      </p:sp>
      <p:pic>
        <p:nvPicPr>
          <p:cNvPr id="11"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17171" y="3173242"/>
            <a:ext cx="1803737" cy="206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7890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TotalTime>
  <Words>89</Words>
  <Application>Microsoft Office PowerPoint</Application>
  <PresentationFormat>On-screen Show (4:3)</PresentationFormat>
  <Paragraphs>11</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David Sinclair Award</vt:lpstr>
      <vt:lpstr>PowerPoint Presentation</vt:lpstr>
      <vt:lpstr>2016 Recipient of the David Sinclair Award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Sheldon K. Friedlander Award</dc:title>
  <dc:creator>Melissa L. Baldwin</dc:creator>
  <cp:lastModifiedBy>Homaira Sheikh</cp:lastModifiedBy>
  <cp:revision>21</cp:revision>
  <dcterms:created xsi:type="dcterms:W3CDTF">2014-10-06T20:03:19Z</dcterms:created>
  <dcterms:modified xsi:type="dcterms:W3CDTF">2016-09-14T13:21:35Z</dcterms:modified>
</cp:coreProperties>
</file>