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92" r:id="rId5"/>
    <p:sldId id="278" r:id="rId6"/>
    <p:sldId id="29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6645"/>
    <a:srgbClr val="B55B40"/>
    <a:srgbClr val="E6E6E6"/>
    <a:srgbClr val="F0C08F"/>
    <a:srgbClr val="E0AEA0"/>
    <a:srgbClr val="C36045"/>
    <a:srgbClr val="BD58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4DEF60-7CFF-4943-A000-FEEC58FD6C72}" v="13" dt="2021-10-05T18:32:36.074"/>
    <p1510:client id="{912A9DAE-6FA2-494A-93C5-EBCB73DA7DF1}" v="8" dt="2021-10-06T14:28:17.915"/>
    <p1510:client id="{D6CEB3BE-386D-4314-A10C-1E3A6D6A0599}" v="2" dt="2021-10-06T16:49:00.710"/>
    <p1510:client id="{E14C031F-1DA2-4786-9980-4B98E5010068}" v="563" dt="2021-10-06T14:08:55.6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9" autoAdjust="0"/>
    <p:restoredTop sz="95884" autoAdjust="0"/>
  </p:normalViewPr>
  <p:slideViewPr>
    <p:cSldViewPr snapToGrid="0">
      <p:cViewPr varScale="1">
        <p:scale>
          <a:sx n="108" d="100"/>
          <a:sy n="108" d="100"/>
        </p:scale>
        <p:origin x="736" y="20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45ED49-5535-FE4A-AD1C-D70D18848248}" type="datetimeFigureOut">
              <a:rPr lang="en-US" smtClean="0"/>
              <a:t>10/7/21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550385-0D33-F949-A685-87E9B92E3902}" type="slidenum">
              <a:rPr lang="en-US" smtClean="0"/>
              <a:t>‹#›</a:t>
            </a:fld>
            <a:endParaRPr lang="en-US"/>
          </a:p>
        </p:txBody>
      </p:sp>
    </p:spTree>
    <p:extLst>
      <p:ext uri="{BB962C8B-B14F-4D97-AF65-F5344CB8AC3E}">
        <p14:creationId xmlns:p14="http://schemas.microsoft.com/office/powerpoint/2010/main" val="1663494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2550385-0D33-F949-A685-87E9B92E3902}" type="slidenum">
              <a:rPr lang="en-US" smtClean="0"/>
              <a:t>2</a:t>
            </a:fld>
            <a:endParaRPr lang="en-US"/>
          </a:p>
        </p:txBody>
      </p:sp>
    </p:spTree>
    <p:extLst>
      <p:ext uri="{BB962C8B-B14F-4D97-AF65-F5344CB8AC3E}">
        <p14:creationId xmlns:p14="http://schemas.microsoft.com/office/powerpoint/2010/main" val="11909773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79F6D-E48D-4642-ADAA-68C3483ABF95}"/>
              </a:ext>
            </a:extLst>
          </p:cNvPr>
          <p:cNvSpPr>
            <a:spLocks noGrp="1"/>
          </p:cNvSpPr>
          <p:nvPr>
            <p:ph type="ctrTitle"/>
          </p:nvPr>
        </p:nvSpPr>
        <p:spPr>
          <a:xfrm>
            <a:off x="727480" y="3341077"/>
            <a:ext cx="5783108" cy="2576145"/>
          </a:xfrm>
        </p:spPr>
        <p:txBody>
          <a:bodyPr anchor="ctr" anchorCtr="0">
            <a:noAutofit/>
          </a:bodyPr>
          <a:lstStyle>
            <a:lvl1pPr algn="l">
              <a:defRPr sz="4400">
                <a:solidFill>
                  <a:schemeClr val="bg1"/>
                </a:solidFill>
                <a:effectLst>
                  <a:outerShdw blurRad="50800" dist="38100" dir="5400000" algn="t" rotWithShape="0">
                    <a:prstClr val="black">
                      <a:alpha val="40000"/>
                    </a:prstClr>
                  </a:outerShdw>
                </a:effectLst>
              </a:defRPr>
            </a:lvl1pPr>
          </a:lstStyle>
          <a:p>
            <a:r>
              <a:rPr lang="en-US"/>
              <a:t>Click to edit Master title style</a:t>
            </a:r>
          </a:p>
        </p:txBody>
      </p:sp>
      <p:sp>
        <p:nvSpPr>
          <p:cNvPr id="3" name="Subtitle 2">
            <a:extLst>
              <a:ext uri="{FF2B5EF4-FFF2-40B4-BE49-F238E27FC236}">
                <a16:creationId xmlns:a16="http://schemas.microsoft.com/office/drawing/2014/main" id="{FDC13FC4-A356-FD48-B724-485840C25C6B}"/>
              </a:ext>
            </a:extLst>
          </p:cNvPr>
          <p:cNvSpPr>
            <a:spLocks noGrp="1"/>
          </p:cNvSpPr>
          <p:nvPr>
            <p:ph type="subTitle" idx="1"/>
          </p:nvPr>
        </p:nvSpPr>
        <p:spPr>
          <a:xfrm>
            <a:off x="7064346" y="5551135"/>
            <a:ext cx="4830945" cy="1149069"/>
          </a:xfrm>
        </p:spPr>
        <p:txBody>
          <a:bodyPr>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descr="Diagram&#10;&#10;Description automatically generated with medium confidence">
            <a:extLst>
              <a:ext uri="{FF2B5EF4-FFF2-40B4-BE49-F238E27FC236}">
                <a16:creationId xmlns:a16="http://schemas.microsoft.com/office/drawing/2014/main" id="{419265AC-F42C-43A0-828F-387428ABC1E0}"/>
              </a:ext>
            </a:extLst>
          </p:cNvPr>
          <p:cNvPicPr>
            <a:picLocks noChangeAspect="1"/>
          </p:cNvPicPr>
          <p:nvPr userDrawn="1"/>
        </p:nvPicPr>
        <p:blipFill>
          <a:blip r:embed="rId2"/>
          <a:stretch>
            <a:fillRect/>
          </a:stretch>
        </p:blipFill>
        <p:spPr>
          <a:xfrm>
            <a:off x="0" y="355600"/>
            <a:ext cx="12192000" cy="6502400"/>
          </a:xfrm>
          <a:prstGeom prst="rect">
            <a:avLst/>
          </a:prstGeom>
        </p:spPr>
      </p:pic>
      <p:sp>
        <p:nvSpPr>
          <p:cNvPr id="4" name="Rectangle 3">
            <a:extLst>
              <a:ext uri="{FF2B5EF4-FFF2-40B4-BE49-F238E27FC236}">
                <a16:creationId xmlns:a16="http://schemas.microsoft.com/office/drawing/2014/main" id="{A8B0B101-685B-4F78-92CF-695751351939}"/>
              </a:ext>
            </a:extLst>
          </p:cNvPr>
          <p:cNvSpPr/>
          <p:nvPr userDrawn="1"/>
        </p:nvSpPr>
        <p:spPr>
          <a:xfrm>
            <a:off x="0" y="0"/>
            <a:ext cx="12192000" cy="365760"/>
          </a:xfrm>
          <a:prstGeom prst="rect">
            <a:avLst/>
          </a:prstGeom>
          <a:solidFill>
            <a:srgbClr val="BD58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76645"/>
              </a:solidFill>
            </a:endParaRPr>
          </a:p>
        </p:txBody>
      </p:sp>
    </p:spTree>
    <p:extLst>
      <p:ext uri="{BB962C8B-B14F-4D97-AF65-F5344CB8AC3E}">
        <p14:creationId xmlns:p14="http://schemas.microsoft.com/office/powerpoint/2010/main" val="16049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0C08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3D45-2EED-4643-9ABB-9AB47F4D5887}"/>
              </a:ext>
            </a:extLst>
          </p:cNvPr>
          <p:cNvSpPr>
            <a:spLocks noGrp="1"/>
          </p:cNvSpPr>
          <p:nvPr>
            <p:ph type="title"/>
          </p:nvPr>
        </p:nvSpPr>
        <p:spPr>
          <a:xfrm>
            <a:off x="3244362" y="185077"/>
            <a:ext cx="8109437" cy="1325563"/>
          </a:xfrm>
        </p:spPr>
        <p:txBody>
          <a:bodyPr/>
          <a:lstStyle>
            <a:lvl1pPr algn="r">
              <a:defRPr>
                <a:solidFill>
                  <a:schemeClr val="bg1"/>
                </a:solidFill>
                <a:effectLst>
                  <a:outerShdw blurRad="50800" dist="38100" dir="5400000" algn="t" rotWithShape="0">
                    <a:prstClr val="black">
                      <a:alpha val="40000"/>
                    </a:prstClr>
                  </a:outerShdw>
                </a:effectLst>
              </a:defRPr>
            </a:lvl1pPr>
          </a:lstStyle>
          <a:p>
            <a:r>
              <a:rPr lang="en-US"/>
              <a:t>Click to edit Master title style</a:t>
            </a:r>
          </a:p>
        </p:txBody>
      </p:sp>
      <p:sp>
        <p:nvSpPr>
          <p:cNvPr id="3" name="Content Placeholder 2">
            <a:extLst>
              <a:ext uri="{FF2B5EF4-FFF2-40B4-BE49-F238E27FC236}">
                <a16:creationId xmlns:a16="http://schemas.microsoft.com/office/drawing/2014/main" id="{7A08C624-7072-A748-9A9B-450AF66DEB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63E7B57F-6F4E-2F4F-824D-B9FE12DE3DAF}"/>
              </a:ext>
            </a:extLst>
          </p:cNvPr>
          <p:cNvSpPr>
            <a:spLocks noGrp="1"/>
          </p:cNvSpPr>
          <p:nvPr>
            <p:ph type="ftr" sz="quarter" idx="11"/>
          </p:nvPr>
        </p:nvSpPr>
        <p:spPr>
          <a:xfrm>
            <a:off x="838200" y="6356350"/>
            <a:ext cx="4114800" cy="365125"/>
          </a:xfrm>
        </p:spPr>
        <p:txBody>
          <a:bodyPr/>
          <a:lstStyle>
            <a:lvl1pPr algn="l">
              <a:defRPr/>
            </a:lvl1pPr>
          </a:lstStyle>
          <a:p>
            <a:pPr algn="l"/>
            <a:endParaRPr lang="en-US"/>
          </a:p>
        </p:txBody>
      </p:sp>
      <p:sp>
        <p:nvSpPr>
          <p:cNvPr id="6" name="Slide Number Placeholder 5">
            <a:extLst>
              <a:ext uri="{FF2B5EF4-FFF2-40B4-BE49-F238E27FC236}">
                <a16:creationId xmlns:a16="http://schemas.microsoft.com/office/drawing/2014/main" id="{170CE6EE-6877-644A-8DE9-B49D3C2C1F7E}"/>
              </a:ext>
            </a:extLst>
          </p:cNvPr>
          <p:cNvSpPr>
            <a:spLocks noGrp="1"/>
          </p:cNvSpPr>
          <p:nvPr>
            <p:ph type="sldNum" sz="quarter" idx="12"/>
          </p:nvPr>
        </p:nvSpPr>
        <p:spPr/>
        <p:txBody>
          <a:bodyPr/>
          <a:lstStyle>
            <a:lvl1pPr>
              <a:defRPr>
                <a:solidFill>
                  <a:schemeClr val="bg1"/>
                </a:solidFill>
              </a:defRPr>
            </a:lvl1pPr>
          </a:lstStyle>
          <a:p>
            <a:fld id="{1B7E926B-EC0D-B447-B494-F6C24721BFB5}" type="slidenum">
              <a:rPr lang="en-US" smtClean="0"/>
              <a:pPr/>
              <a:t>‹#›</a:t>
            </a:fld>
            <a:endParaRPr lang="en-US">
              <a:solidFill>
                <a:schemeClr val="bg1"/>
              </a:solidFill>
            </a:endParaRPr>
          </a:p>
        </p:txBody>
      </p:sp>
      <p:pic>
        <p:nvPicPr>
          <p:cNvPr id="7" name="Picture 6" descr="A picture containing text&#10;&#10;Description automatically generated">
            <a:extLst>
              <a:ext uri="{FF2B5EF4-FFF2-40B4-BE49-F238E27FC236}">
                <a16:creationId xmlns:a16="http://schemas.microsoft.com/office/drawing/2014/main" id="{BD1CEE38-626A-4BCD-BC5D-126A91F34D65}"/>
              </a:ext>
            </a:extLst>
          </p:cNvPr>
          <p:cNvPicPr>
            <a:picLocks noChangeAspect="1"/>
          </p:cNvPicPr>
          <p:nvPr userDrawn="1"/>
        </p:nvPicPr>
        <p:blipFill>
          <a:blip r:embed="rId2"/>
          <a:stretch>
            <a:fillRect/>
          </a:stretch>
        </p:blipFill>
        <p:spPr>
          <a:xfrm>
            <a:off x="0" y="0"/>
            <a:ext cx="18350894" cy="6893349"/>
          </a:xfrm>
          <a:prstGeom prst="rect">
            <a:avLst/>
          </a:prstGeom>
        </p:spPr>
      </p:pic>
    </p:spTree>
    <p:extLst>
      <p:ext uri="{BB962C8B-B14F-4D97-AF65-F5344CB8AC3E}">
        <p14:creationId xmlns:p14="http://schemas.microsoft.com/office/powerpoint/2010/main" val="2305517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2">
    <p:bg>
      <p:bgPr>
        <a:solidFill>
          <a:srgbClr val="F0C08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3D45-2EED-4643-9ABB-9AB47F4D5887}"/>
              </a:ext>
            </a:extLst>
          </p:cNvPr>
          <p:cNvSpPr>
            <a:spLocks noGrp="1"/>
          </p:cNvSpPr>
          <p:nvPr>
            <p:ph type="title"/>
          </p:nvPr>
        </p:nvSpPr>
        <p:spPr>
          <a:xfrm>
            <a:off x="2813538" y="185077"/>
            <a:ext cx="8540261" cy="1325563"/>
          </a:xfrm>
        </p:spPr>
        <p:txBody>
          <a:bodyPr/>
          <a:lstStyle>
            <a:lvl1pPr algn="r">
              <a:defRPr>
                <a:solidFill>
                  <a:srgbClr val="B55B40"/>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7A08C624-7072-A748-9A9B-450AF66DEB5A}"/>
              </a:ext>
            </a:extLst>
          </p:cNvPr>
          <p:cNvSpPr>
            <a:spLocks noGrp="1"/>
          </p:cNvSpPr>
          <p:nvPr>
            <p:ph idx="1"/>
          </p:nvPr>
        </p:nvSpPr>
        <p:spPr/>
        <p:txBody>
          <a:bodyPr/>
          <a:lstStyle>
            <a:lvl1pPr>
              <a:defRPr>
                <a:solidFill>
                  <a:srgbClr val="B55B40"/>
                </a:solidFill>
              </a:defRPr>
            </a:lvl1pPr>
            <a:lvl2pPr>
              <a:defRPr>
                <a:solidFill>
                  <a:srgbClr val="B55B40"/>
                </a:solidFill>
              </a:defRPr>
            </a:lvl2pPr>
            <a:lvl3pPr>
              <a:defRPr>
                <a:solidFill>
                  <a:srgbClr val="B55B40"/>
                </a:solidFill>
              </a:defRPr>
            </a:lvl3pPr>
            <a:lvl4pPr>
              <a:defRPr>
                <a:solidFill>
                  <a:srgbClr val="B55B40"/>
                </a:solidFill>
              </a:defRPr>
            </a:lvl4pPr>
            <a:lvl5pPr>
              <a:defRPr>
                <a:solidFill>
                  <a:srgbClr val="B55B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63E7B57F-6F4E-2F4F-824D-B9FE12DE3DAF}"/>
              </a:ext>
            </a:extLst>
          </p:cNvPr>
          <p:cNvSpPr>
            <a:spLocks noGrp="1"/>
          </p:cNvSpPr>
          <p:nvPr>
            <p:ph type="ftr" sz="quarter" idx="11"/>
          </p:nvPr>
        </p:nvSpPr>
        <p:spPr>
          <a:xfrm>
            <a:off x="838200" y="6356350"/>
            <a:ext cx="4114800" cy="365125"/>
          </a:xfrm>
        </p:spPr>
        <p:txBody>
          <a:bodyPr/>
          <a:lstStyle>
            <a:lvl1pPr algn="l">
              <a:defRPr/>
            </a:lvl1pPr>
          </a:lstStyle>
          <a:p>
            <a:pPr algn="l"/>
            <a:endParaRPr lang="en-US"/>
          </a:p>
        </p:txBody>
      </p:sp>
      <p:sp>
        <p:nvSpPr>
          <p:cNvPr id="6" name="Slide Number Placeholder 5">
            <a:extLst>
              <a:ext uri="{FF2B5EF4-FFF2-40B4-BE49-F238E27FC236}">
                <a16:creationId xmlns:a16="http://schemas.microsoft.com/office/drawing/2014/main" id="{170CE6EE-6877-644A-8DE9-B49D3C2C1F7E}"/>
              </a:ext>
            </a:extLst>
          </p:cNvPr>
          <p:cNvSpPr>
            <a:spLocks noGrp="1"/>
          </p:cNvSpPr>
          <p:nvPr>
            <p:ph type="sldNum" sz="quarter" idx="12"/>
          </p:nvPr>
        </p:nvSpPr>
        <p:spPr/>
        <p:txBody>
          <a:bodyPr/>
          <a:lstStyle>
            <a:lvl1pPr>
              <a:defRPr>
                <a:solidFill>
                  <a:schemeClr val="bg1"/>
                </a:solidFill>
              </a:defRPr>
            </a:lvl1pPr>
          </a:lstStyle>
          <a:p>
            <a:fld id="{1B7E926B-EC0D-B447-B494-F6C24721BFB5}" type="slidenum">
              <a:rPr lang="en-US" smtClean="0"/>
              <a:pPr/>
              <a:t>‹#›</a:t>
            </a:fld>
            <a:endParaRPr lang="en-US">
              <a:solidFill>
                <a:schemeClr val="bg1"/>
              </a:solidFill>
            </a:endParaRPr>
          </a:p>
        </p:txBody>
      </p:sp>
    </p:spTree>
    <p:extLst>
      <p:ext uri="{BB962C8B-B14F-4D97-AF65-F5344CB8AC3E}">
        <p14:creationId xmlns:p14="http://schemas.microsoft.com/office/powerpoint/2010/main" val="3489595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B75F6BE-D0D7-5A43-AC3C-786519561121}"/>
              </a:ext>
            </a:extLst>
          </p:cNvPr>
          <p:cNvSpPr>
            <a:spLocks noGrp="1"/>
          </p:cNvSpPr>
          <p:nvPr>
            <p:ph type="ftr" sz="quarter" idx="11"/>
          </p:nvPr>
        </p:nvSpPr>
        <p:spPr>
          <a:xfrm>
            <a:off x="838200" y="6356350"/>
            <a:ext cx="4114800" cy="365125"/>
          </a:xfrm>
        </p:spPr>
        <p:txBody>
          <a:bodyPr/>
          <a:lstStyle>
            <a:lvl1pPr algn="l">
              <a:defRPr/>
            </a:lvl1pPr>
          </a:lstStyle>
          <a:p>
            <a:pPr algn="l"/>
            <a:endParaRPr lang="en-US"/>
          </a:p>
        </p:txBody>
      </p:sp>
      <p:sp>
        <p:nvSpPr>
          <p:cNvPr id="4" name="Slide Number Placeholder 3">
            <a:extLst>
              <a:ext uri="{FF2B5EF4-FFF2-40B4-BE49-F238E27FC236}">
                <a16:creationId xmlns:a16="http://schemas.microsoft.com/office/drawing/2014/main" id="{033F0B2E-E99B-E046-9B38-802471690311}"/>
              </a:ext>
            </a:extLst>
          </p:cNvPr>
          <p:cNvSpPr>
            <a:spLocks noGrp="1"/>
          </p:cNvSpPr>
          <p:nvPr>
            <p:ph type="sldNum" sz="quarter" idx="12"/>
          </p:nvPr>
        </p:nvSpPr>
        <p:spPr/>
        <p:txBody>
          <a:bodyPr/>
          <a:lstStyle>
            <a:lvl1pPr>
              <a:defRPr>
                <a:solidFill>
                  <a:schemeClr val="bg1"/>
                </a:solidFill>
              </a:defRPr>
            </a:lvl1pPr>
          </a:lstStyle>
          <a:p>
            <a:fld id="{1B7E926B-EC0D-B447-B494-F6C24721BFB5}" type="slidenum">
              <a:rPr lang="en-US" smtClean="0"/>
              <a:pPr/>
              <a:t>‹#›</a:t>
            </a:fld>
            <a:endParaRPr lang="en-US">
              <a:solidFill>
                <a:schemeClr val="bg1"/>
              </a:solidFill>
            </a:endParaRPr>
          </a:p>
        </p:txBody>
      </p:sp>
    </p:spTree>
    <p:extLst>
      <p:ext uri="{BB962C8B-B14F-4D97-AF65-F5344CB8AC3E}">
        <p14:creationId xmlns:p14="http://schemas.microsoft.com/office/powerpoint/2010/main" val="3362214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AA1340-22C7-6F47-A496-03C157E63B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166045-D640-4F43-89D8-66D1906C8E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F05C7F-2961-2F48-BDBA-9F4B0F56BD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50F3E6-8A3B-EB4B-BFF7-42832BE0D96C}" type="datetimeFigureOut">
              <a:rPr lang="en-US" smtClean="0"/>
              <a:t>10/7/21</a:t>
            </a:fld>
            <a:endParaRPr lang="en-US"/>
          </a:p>
        </p:txBody>
      </p:sp>
      <p:sp>
        <p:nvSpPr>
          <p:cNvPr id="5" name="Footer Placeholder 4">
            <a:extLst>
              <a:ext uri="{FF2B5EF4-FFF2-40B4-BE49-F238E27FC236}">
                <a16:creationId xmlns:a16="http://schemas.microsoft.com/office/drawing/2014/main" id="{D6A57769-5461-C045-B754-69F4FC6A35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2D3601-88D8-244B-BAD5-D8B4B54BFD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E926B-EC0D-B447-B494-F6C24721BFB5}" type="slidenum">
              <a:rPr lang="en-US" smtClean="0"/>
              <a:t>‹#›</a:t>
            </a:fld>
            <a:endParaRPr lang="en-US"/>
          </a:p>
        </p:txBody>
      </p:sp>
    </p:spTree>
    <p:extLst>
      <p:ext uri="{BB962C8B-B14F-4D97-AF65-F5344CB8AC3E}">
        <p14:creationId xmlns:p14="http://schemas.microsoft.com/office/powerpoint/2010/main" val="894449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5" r:id="rId4"/>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9E683-7E98-4E53-8BFA-9A133CD50823}"/>
              </a:ext>
            </a:extLst>
          </p:cNvPr>
          <p:cNvSpPr>
            <a:spLocks noGrp="1"/>
          </p:cNvSpPr>
          <p:nvPr>
            <p:ph type="title"/>
          </p:nvPr>
        </p:nvSpPr>
        <p:spPr>
          <a:xfrm>
            <a:off x="3244362" y="185077"/>
            <a:ext cx="8947638" cy="1325563"/>
          </a:xfrm>
        </p:spPr>
        <p:txBody>
          <a:bodyPr/>
          <a:lstStyle/>
          <a:p>
            <a:pPr algn="ctr"/>
            <a:r>
              <a:rPr lang="en-US" dirty="0"/>
              <a:t>David Sinclair Award</a:t>
            </a:r>
          </a:p>
        </p:txBody>
      </p:sp>
      <p:sp>
        <p:nvSpPr>
          <p:cNvPr id="5" name="TextBox 4">
            <a:extLst>
              <a:ext uri="{FF2B5EF4-FFF2-40B4-BE49-F238E27FC236}">
                <a16:creationId xmlns:a16="http://schemas.microsoft.com/office/drawing/2014/main" id="{AA8F92CE-DBC6-4858-9920-DBBDC558D5A5}"/>
              </a:ext>
            </a:extLst>
          </p:cNvPr>
          <p:cNvSpPr txBox="1"/>
          <p:nvPr/>
        </p:nvSpPr>
        <p:spPr>
          <a:xfrm>
            <a:off x="4519878" y="5096827"/>
            <a:ext cx="6594690" cy="461665"/>
          </a:xfrm>
          <a:prstGeom prst="rect">
            <a:avLst/>
          </a:prstGeom>
          <a:noFill/>
        </p:spPr>
        <p:txBody>
          <a:bodyPr wrap="none" rtlCol="0">
            <a:spAutoFit/>
          </a:bodyPr>
          <a:lstStyle/>
          <a:p>
            <a:pPr algn="ctr"/>
            <a:r>
              <a:rPr lang="en-US" sz="2400" b="1" dirty="0">
                <a:solidFill>
                  <a:srgbClr val="C76645"/>
                </a:solidFill>
              </a:rPr>
              <a:t>American Association for Aerosol Research</a:t>
            </a:r>
          </a:p>
        </p:txBody>
      </p:sp>
      <p:pic>
        <p:nvPicPr>
          <p:cNvPr id="7" name="Picture 7">
            <a:extLst>
              <a:ext uri="{FF2B5EF4-FFF2-40B4-BE49-F238E27FC236}">
                <a16:creationId xmlns:a16="http://schemas.microsoft.com/office/drawing/2014/main" id="{0CAD4A06-B7F2-43AA-97E7-206DBE94DEA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3102" t="4245" r="1550" b="2122"/>
          <a:stretch>
            <a:fillRect/>
          </a:stretch>
        </p:blipFill>
        <p:spPr bwMode="auto">
          <a:xfrm>
            <a:off x="6461394" y="1661920"/>
            <a:ext cx="1940696" cy="2785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8663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6A7D6-2CFA-44F9-B1F7-2BD6B53CF848}"/>
              </a:ext>
            </a:extLst>
          </p:cNvPr>
          <p:cNvSpPr>
            <a:spLocks noGrp="1"/>
          </p:cNvSpPr>
          <p:nvPr>
            <p:ph type="title"/>
          </p:nvPr>
        </p:nvSpPr>
        <p:spPr>
          <a:xfrm>
            <a:off x="592184" y="185077"/>
            <a:ext cx="10761616" cy="1325563"/>
          </a:xfrm>
        </p:spPr>
        <p:txBody>
          <a:bodyPr/>
          <a:lstStyle/>
          <a:p>
            <a:pPr algn="ctr"/>
            <a:r>
              <a:rPr lang="en-US" dirty="0"/>
              <a:t>David Sinclair Award</a:t>
            </a:r>
          </a:p>
        </p:txBody>
      </p:sp>
      <p:sp>
        <p:nvSpPr>
          <p:cNvPr id="3" name="Content Placeholder 2">
            <a:extLst>
              <a:ext uri="{FF2B5EF4-FFF2-40B4-BE49-F238E27FC236}">
                <a16:creationId xmlns:a16="http://schemas.microsoft.com/office/drawing/2014/main" id="{D1FC4A01-00F8-40A4-803B-8EB1AEAB50D0}"/>
              </a:ext>
            </a:extLst>
          </p:cNvPr>
          <p:cNvSpPr>
            <a:spLocks noGrp="1"/>
          </p:cNvSpPr>
          <p:nvPr>
            <p:ph idx="1"/>
          </p:nvPr>
        </p:nvSpPr>
        <p:spPr/>
        <p:txBody>
          <a:bodyPr>
            <a:normAutofit/>
          </a:bodyPr>
          <a:lstStyle/>
          <a:p>
            <a:pPr marL="0" indent="0" algn="ctr">
              <a:spcAft>
                <a:spcPts val="1800"/>
              </a:spcAft>
              <a:buNone/>
            </a:pPr>
            <a:r>
              <a:rPr lang="en-US" dirty="0">
                <a:latin typeface="Arial" panose="020B0604020202020204" pitchFamily="34" charset="0"/>
                <a:cs typeface="Arial" panose="020B0604020202020204" pitchFamily="34" charset="0"/>
              </a:rPr>
              <a:t>This award memorializes David Sinclair, one of aerosol science’s great innovators, known for his knowledge, ingenuity and energy.</a:t>
            </a:r>
          </a:p>
          <a:p>
            <a:pPr marL="0" indent="0" algn="ctr">
              <a:spcAft>
                <a:spcPts val="1800"/>
              </a:spcAft>
              <a:buNone/>
            </a:pPr>
            <a:r>
              <a:rPr lang="en-US" dirty="0">
                <a:solidFill>
                  <a:srgbClr val="E6E6E6"/>
                </a:solidFill>
                <a:latin typeface="Arial" panose="020B0604020202020204" pitchFamily="34" charset="0"/>
                <a:cs typeface="Arial" panose="020B0604020202020204" pitchFamily="34" charset="0"/>
              </a:rPr>
              <a:t>The David Sinclair Award</a:t>
            </a:r>
          </a:p>
          <a:p>
            <a:pPr marL="0" indent="0" algn="ctr">
              <a:spcAft>
                <a:spcPts val="1800"/>
              </a:spcAft>
              <a:buNone/>
            </a:pPr>
            <a:r>
              <a:rPr lang="en-US" dirty="0">
                <a:solidFill>
                  <a:srgbClr val="E6E6E6"/>
                </a:solidFill>
                <a:latin typeface="Arial" panose="020B0604020202020204" pitchFamily="34" charset="0"/>
                <a:cs typeface="Arial" panose="020B0604020202020204" pitchFamily="34" charset="0"/>
              </a:rPr>
              <a:t>“Recognizes sustained excellence in aerosol research and technology by an established scientist still active in his/her career. The individual’s research must have a lasting impact in aerosol science.”</a:t>
            </a:r>
          </a:p>
          <a:p>
            <a:endParaRPr lang="en-US" dirty="0"/>
          </a:p>
        </p:txBody>
      </p:sp>
      <p:sp>
        <p:nvSpPr>
          <p:cNvPr id="4" name="Slide Number Placeholder 3">
            <a:extLst>
              <a:ext uri="{FF2B5EF4-FFF2-40B4-BE49-F238E27FC236}">
                <a16:creationId xmlns:a16="http://schemas.microsoft.com/office/drawing/2014/main" id="{D0BAFFD0-EC0C-4DC1-B626-60F7641E823E}"/>
              </a:ext>
            </a:extLst>
          </p:cNvPr>
          <p:cNvSpPr>
            <a:spLocks noGrp="1"/>
          </p:cNvSpPr>
          <p:nvPr>
            <p:ph type="sldNum" sz="quarter" idx="12"/>
          </p:nvPr>
        </p:nvSpPr>
        <p:spPr/>
        <p:txBody>
          <a:bodyPr/>
          <a:lstStyle/>
          <a:p>
            <a:fld id="{ED23575A-C67B-4845-AEAE-1BECBEE15E1A}" type="slidenum">
              <a:rPr lang="en-US" smtClean="0"/>
              <a:t>2</a:t>
            </a:fld>
            <a:endParaRPr lang="en-US"/>
          </a:p>
        </p:txBody>
      </p:sp>
      <p:sp>
        <p:nvSpPr>
          <p:cNvPr id="7" name="TextBox 6">
            <a:extLst>
              <a:ext uri="{FF2B5EF4-FFF2-40B4-BE49-F238E27FC236}">
                <a16:creationId xmlns:a16="http://schemas.microsoft.com/office/drawing/2014/main" id="{F5368FF9-E5CE-4C1E-B85C-591DDF101105}"/>
              </a:ext>
            </a:extLst>
          </p:cNvPr>
          <p:cNvSpPr txBox="1"/>
          <p:nvPr/>
        </p:nvSpPr>
        <p:spPr>
          <a:xfrm>
            <a:off x="2514600" y="6081991"/>
            <a:ext cx="6096000" cy="369332"/>
          </a:xfrm>
          <a:prstGeom prst="rect">
            <a:avLst/>
          </a:prstGeom>
          <a:noFill/>
        </p:spPr>
        <p:txBody>
          <a:bodyPr wrap="square">
            <a:spAutoFit/>
          </a:bodyPr>
          <a:lstStyle/>
          <a:p>
            <a:pPr algn="ctr"/>
            <a:r>
              <a:rPr lang="en-US" sz="1800" b="1" dirty="0">
                <a:solidFill>
                  <a:srgbClr val="C76645"/>
                </a:solidFill>
              </a:rPr>
              <a:t>American Association for Aerosol Research</a:t>
            </a:r>
          </a:p>
        </p:txBody>
      </p:sp>
    </p:spTree>
    <p:extLst>
      <p:ext uri="{BB962C8B-B14F-4D97-AF65-F5344CB8AC3E}">
        <p14:creationId xmlns:p14="http://schemas.microsoft.com/office/powerpoint/2010/main" val="4144899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8AEDCA3-D6D6-40A5-9B5E-F9E7044C1009}"/>
              </a:ext>
            </a:extLst>
          </p:cNvPr>
          <p:cNvSpPr>
            <a:spLocks noGrp="1"/>
          </p:cNvSpPr>
          <p:nvPr>
            <p:ph type="title"/>
          </p:nvPr>
        </p:nvSpPr>
        <p:spPr>
          <a:xfrm>
            <a:off x="949234" y="185077"/>
            <a:ext cx="10404565" cy="1325563"/>
          </a:xfrm>
        </p:spPr>
        <p:txBody>
          <a:bodyPr/>
          <a:lstStyle/>
          <a:p>
            <a:pPr algn="ctr"/>
            <a:r>
              <a:rPr lang="en-US" dirty="0"/>
              <a:t>2021 Recipient of the David Sinclair Award</a:t>
            </a:r>
          </a:p>
        </p:txBody>
      </p:sp>
      <p:sp>
        <p:nvSpPr>
          <p:cNvPr id="4" name="Slide Number Placeholder 3">
            <a:extLst>
              <a:ext uri="{FF2B5EF4-FFF2-40B4-BE49-F238E27FC236}">
                <a16:creationId xmlns:a16="http://schemas.microsoft.com/office/drawing/2014/main" id="{D0BAFFD0-EC0C-4DC1-B626-60F7641E823E}"/>
              </a:ext>
            </a:extLst>
          </p:cNvPr>
          <p:cNvSpPr>
            <a:spLocks noGrp="1"/>
          </p:cNvSpPr>
          <p:nvPr>
            <p:ph type="sldNum" sz="quarter" idx="12"/>
          </p:nvPr>
        </p:nvSpPr>
        <p:spPr/>
        <p:txBody>
          <a:bodyPr/>
          <a:lstStyle/>
          <a:p>
            <a:fld id="{ED23575A-C67B-4845-AEAE-1BECBEE15E1A}" type="slidenum">
              <a:rPr lang="en-US" smtClean="0"/>
              <a:t>3</a:t>
            </a:fld>
            <a:endParaRPr lang="en-US"/>
          </a:p>
        </p:txBody>
      </p:sp>
      <p:sp>
        <p:nvSpPr>
          <p:cNvPr id="11" name="TextBox 10">
            <a:extLst>
              <a:ext uri="{FF2B5EF4-FFF2-40B4-BE49-F238E27FC236}">
                <a16:creationId xmlns:a16="http://schemas.microsoft.com/office/drawing/2014/main" id="{FE14A3F6-5F83-468E-8105-02442CEB32B7}"/>
              </a:ext>
            </a:extLst>
          </p:cNvPr>
          <p:cNvSpPr txBox="1"/>
          <p:nvPr/>
        </p:nvSpPr>
        <p:spPr>
          <a:xfrm>
            <a:off x="2798655" y="5894685"/>
            <a:ext cx="6594690" cy="461665"/>
          </a:xfrm>
          <a:prstGeom prst="rect">
            <a:avLst/>
          </a:prstGeom>
          <a:noFill/>
        </p:spPr>
        <p:txBody>
          <a:bodyPr wrap="none" rtlCol="0">
            <a:spAutoFit/>
          </a:bodyPr>
          <a:lstStyle/>
          <a:p>
            <a:pPr algn="ctr"/>
            <a:r>
              <a:rPr lang="en-US" sz="2400" b="1" dirty="0">
                <a:solidFill>
                  <a:srgbClr val="C76645"/>
                </a:solidFill>
              </a:rPr>
              <a:t>American Association for Aerosol Research</a:t>
            </a:r>
          </a:p>
        </p:txBody>
      </p:sp>
      <p:pic>
        <p:nvPicPr>
          <p:cNvPr id="3" name="Picture 2" descr="A person smiling in front of a bush&#10;&#10;Description automatically generated with low confidence">
            <a:extLst>
              <a:ext uri="{FF2B5EF4-FFF2-40B4-BE49-F238E27FC236}">
                <a16:creationId xmlns:a16="http://schemas.microsoft.com/office/drawing/2014/main" id="{F0634613-6132-41F1-A3D9-BEB9694EE804}"/>
              </a:ext>
            </a:extLst>
          </p:cNvPr>
          <p:cNvPicPr>
            <a:picLocks noChangeAspect="1"/>
          </p:cNvPicPr>
          <p:nvPr/>
        </p:nvPicPr>
        <p:blipFill>
          <a:blip r:embed="rId2"/>
          <a:stretch>
            <a:fillRect/>
          </a:stretch>
        </p:blipFill>
        <p:spPr>
          <a:xfrm>
            <a:off x="316093" y="1510640"/>
            <a:ext cx="3188667" cy="3098482"/>
          </a:xfrm>
          <a:prstGeom prst="rect">
            <a:avLst/>
          </a:prstGeom>
        </p:spPr>
      </p:pic>
      <p:sp>
        <p:nvSpPr>
          <p:cNvPr id="2" name="TextBox 1">
            <a:extLst>
              <a:ext uri="{FF2B5EF4-FFF2-40B4-BE49-F238E27FC236}">
                <a16:creationId xmlns:a16="http://schemas.microsoft.com/office/drawing/2014/main" id="{5B919873-3AEB-4167-87D3-A1D68311A548}"/>
              </a:ext>
            </a:extLst>
          </p:cNvPr>
          <p:cNvSpPr txBox="1"/>
          <p:nvPr/>
        </p:nvSpPr>
        <p:spPr>
          <a:xfrm>
            <a:off x="841864" y="4790238"/>
            <a:ext cx="2137124" cy="461665"/>
          </a:xfrm>
          <a:prstGeom prst="rect">
            <a:avLst/>
          </a:prstGeom>
          <a:noFill/>
        </p:spPr>
        <p:txBody>
          <a:bodyPr wrap="none" rtlCol="0">
            <a:spAutoFit/>
          </a:bodyPr>
          <a:lstStyle/>
          <a:p>
            <a:r>
              <a:rPr lang="en-US" sz="2400" b="1" dirty="0">
                <a:solidFill>
                  <a:srgbClr val="E6E6E6"/>
                </a:solidFill>
              </a:rPr>
              <a:t>Peter Buseck</a:t>
            </a:r>
          </a:p>
        </p:txBody>
      </p:sp>
      <p:sp>
        <p:nvSpPr>
          <p:cNvPr id="5" name="TextBox 4">
            <a:extLst>
              <a:ext uri="{FF2B5EF4-FFF2-40B4-BE49-F238E27FC236}">
                <a16:creationId xmlns:a16="http://schemas.microsoft.com/office/drawing/2014/main" id="{201CEE19-DD86-F340-B6A1-3BA71639F6B7}"/>
              </a:ext>
            </a:extLst>
          </p:cNvPr>
          <p:cNvSpPr txBox="1"/>
          <p:nvPr/>
        </p:nvSpPr>
        <p:spPr>
          <a:xfrm>
            <a:off x="3900668" y="1460599"/>
            <a:ext cx="7674297" cy="5016758"/>
          </a:xfrm>
          <a:prstGeom prst="rect">
            <a:avLst/>
          </a:prstGeom>
          <a:noFill/>
        </p:spPr>
        <p:txBody>
          <a:bodyPr wrap="square" rtlCol="0">
            <a:spAutoFit/>
          </a:bodyPr>
          <a:lstStyle/>
          <a:p>
            <a:r>
              <a:rPr lang="en-US" sz="1600" dirty="0">
                <a:solidFill>
                  <a:schemeClr val="accent6">
                    <a:lumMod val="50000"/>
                  </a:schemeClr>
                </a:solidFill>
              </a:rPr>
              <a:t>Peter </a:t>
            </a:r>
            <a:r>
              <a:rPr lang="en-US" sz="1600" dirty="0" err="1">
                <a:solidFill>
                  <a:schemeClr val="accent6">
                    <a:lumMod val="50000"/>
                  </a:schemeClr>
                </a:solidFill>
              </a:rPr>
              <a:t>Buseck</a:t>
            </a:r>
            <a:r>
              <a:rPr lang="en-US" sz="1600" dirty="0">
                <a:solidFill>
                  <a:schemeClr val="accent6">
                    <a:lumMod val="50000"/>
                  </a:schemeClr>
                </a:solidFill>
              </a:rPr>
              <a:t> holds the position of Regents Professor in the Schools of Earth and Space Exploration and Molecular Science at Arizona State University</a:t>
            </a:r>
          </a:p>
          <a:p>
            <a:endParaRPr lang="en-US" sz="1600" dirty="0">
              <a:solidFill>
                <a:schemeClr val="accent6">
                  <a:lumMod val="50000"/>
                </a:schemeClr>
              </a:solidFill>
            </a:endParaRPr>
          </a:p>
          <a:p>
            <a:r>
              <a:rPr lang="en-US" sz="1600" dirty="0">
                <a:solidFill>
                  <a:schemeClr val="accent6">
                    <a:lumMod val="50000"/>
                  </a:schemeClr>
                </a:solidFill>
              </a:rPr>
              <a:t>“… nominated for his pioneering and continuing research on atmospheric aerosols with a focus on the properties of individual particles” using the electron microprobe and electron microscopy</a:t>
            </a:r>
          </a:p>
          <a:p>
            <a:endParaRPr lang="en-US" sz="1600" dirty="0">
              <a:solidFill>
                <a:schemeClr val="accent6">
                  <a:lumMod val="50000"/>
                </a:schemeClr>
              </a:solidFill>
            </a:endParaRPr>
          </a:p>
          <a:p>
            <a:r>
              <a:rPr lang="en-US" sz="1600" dirty="0">
                <a:solidFill>
                  <a:schemeClr val="accent6">
                    <a:lumMod val="50000"/>
                  </a:schemeClr>
                </a:solidFill>
              </a:rPr>
              <a:t>“if one examines his published record from 1966 until present it is clear that there is one home run paper after another that is set up by a combination of intellectual breadth, where he recognizes some very new area where there is an important problem to be attacked, and he develops a new analytical analysis..”</a:t>
            </a:r>
          </a:p>
          <a:p>
            <a:endParaRPr lang="en-US" sz="1600" dirty="0">
              <a:solidFill>
                <a:schemeClr val="accent6">
                  <a:lumMod val="50000"/>
                </a:schemeClr>
              </a:solidFill>
            </a:endParaRPr>
          </a:p>
          <a:p>
            <a:r>
              <a:rPr lang="en-US" sz="1600" dirty="0">
                <a:solidFill>
                  <a:schemeClr val="accent6">
                    <a:lumMod val="50000"/>
                  </a:schemeClr>
                </a:solidFill>
              </a:rPr>
              <a:t>“What he and his group found were that many solid atmospheric particles had irregular shapes and consisted of multiple phases, reminiscence of complex rocks, but on a </a:t>
            </a:r>
            <a:r>
              <a:rPr lang="en-US" sz="1600" dirty="0" err="1">
                <a:solidFill>
                  <a:schemeClr val="accent6">
                    <a:lumMod val="50000"/>
                  </a:schemeClr>
                </a:solidFill>
              </a:rPr>
              <a:t>submicrometer</a:t>
            </a:r>
            <a:r>
              <a:rPr lang="en-US" sz="1600" dirty="0">
                <a:solidFill>
                  <a:schemeClr val="accent6">
                    <a:lumMod val="50000"/>
                  </a:schemeClr>
                </a:solidFill>
              </a:rPr>
              <a:t> scale. No longer could we assume that particles were idealized spheres of single composition. This, of course, added great complexity to atmospheric models relevant to air quality and climate, but will also lead us to models that are more accurate representations of the truth.”</a:t>
            </a:r>
          </a:p>
          <a:p>
            <a:endParaRPr lang="en-US" sz="1600" dirty="0">
              <a:solidFill>
                <a:schemeClr val="accent6">
                  <a:lumMod val="50000"/>
                </a:schemeClr>
              </a:solidFill>
            </a:endParaRPr>
          </a:p>
          <a:p>
            <a:endParaRPr lang="en-US" sz="1600" dirty="0">
              <a:solidFill>
                <a:schemeClr val="accent6">
                  <a:lumMod val="50000"/>
                </a:schemeClr>
              </a:solidFill>
            </a:endParaRPr>
          </a:p>
        </p:txBody>
      </p:sp>
    </p:spTree>
    <p:extLst>
      <p:ext uri="{BB962C8B-B14F-4D97-AF65-F5344CB8AC3E}">
        <p14:creationId xmlns:p14="http://schemas.microsoft.com/office/powerpoint/2010/main" val="2718632093"/>
      </p:ext>
    </p:extLst>
  </p:cSld>
  <p:clrMapOvr>
    <a:masterClrMapping/>
  </p:clrMapOvr>
</p:sld>
</file>

<file path=ppt/theme/theme1.xml><?xml version="1.0" encoding="utf-8"?>
<a:theme xmlns:a="http://schemas.openxmlformats.org/drawingml/2006/main" name="Office Theme">
  <a:themeElements>
    <a:clrScheme name="NACNS 2021 Conference">
      <a:dk1>
        <a:srgbClr val="000000"/>
      </a:dk1>
      <a:lt1>
        <a:srgbClr val="FFFFFF"/>
      </a:lt1>
      <a:dk2>
        <a:srgbClr val="3D58A7"/>
      </a:dk2>
      <a:lt2>
        <a:srgbClr val="E7E6E6"/>
      </a:lt2>
      <a:accent1>
        <a:srgbClr val="008A62"/>
      </a:accent1>
      <a:accent2>
        <a:srgbClr val="FFC23F"/>
      </a:accent2>
      <a:accent3>
        <a:srgbClr val="6DC560"/>
      </a:accent3>
      <a:accent4>
        <a:srgbClr val="B600CD"/>
      </a:accent4>
      <a:accent5>
        <a:srgbClr val="44DBD7"/>
      </a:accent5>
      <a:accent6>
        <a:srgbClr val="FF774E"/>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1F0B0CCD31B8A499704C41CC6D4083C" ma:contentTypeVersion="13" ma:contentTypeDescription="Create a new document." ma:contentTypeScope="" ma:versionID="7f199e16a4c248647a169347cc7787c9">
  <xsd:schema xmlns:xsd="http://www.w3.org/2001/XMLSchema" xmlns:xs="http://www.w3.org/2001/XMLSchema" xmlns:p="http://schemas.microsoft.com/office/2006/metadata/properties" xmlns:ns2="c1df7df8-48bb-49ae-9a42-dff91feeedae" xmlns:ns3="adcf1435-83d7-457b-8868-7ebdb82785c1" targetNamespace="http://schemas.microsoft.com/office/2006/metadata/properties" ma:root="true" ma:fieldsID="18a1504e5287ba481f661bc518bdb296" ns2:_="" ns3:_="">
    <xsd:import namespace="c1df7df8-48bb-49ae-9a42-dff91feeedae"/>
    <xsd:import namespace="adcf1435-83d7-457b-8868-7ebdb82785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df7df8-48bb-49ae-9a42-dff91feeed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dcf1435-83d7-457b-8868-7ebdb82785c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dcf1435-83d7-457b-8868-7ebdb82785c1">
      <UserInfo>
        <DisplayName>Corinne St. Laurent</DisplayName>
        <AccountId>124</AccountId>
        <AccountType/>
      </UserInfo>
      <UserInfo>
        <DisplayName>Jacqueline Wu</DisplayName>
        <AccountId>13</AccountId>
        <AccountType/>
      </UserInfo>
      <UserInfo>
        <DisplayName>Jordan Schille</DisplayName>
        <AccountId>189</AccountId>
        <AccountType/>
      </UserInfo>
    </SharedWithUsers>
  </documentManagement>
</p:properties>
</file>

<file path=customXml/itemProps1.xml><?xml version="1.0" encoding="utf-8"?>
<ds:datastoreItem xmlns:ds="http://schemas.openxmlformats.org/officeDocument/2006/customXml" ds:itemID="{6AE446FE-E07D-4E8E-98CB-F64E3E42BCCE}">
  <ds:schemaRefs>
    <ds:schemaRef ds:uri="http://schemas.microsoft.com/sharepoint/v3/contenttype/forms"/>
  </ds:schemaRefs>
</ds:datastoreItem>
</file>

<file path=customXml/itemProps2.xml><?xml version="1.0" encoding="utf-8"?>
<ds:datastoreItem xmlns:ds="http://schemas.openxmlformats.org/officeDocument/2006/customXml" ds:itemID="{30F80206-6526-478C-A22D-10D961B27F90}">
  <ds:schemaRefs>
    <ds:schemaRef ds:uri="adcf1435-83d7-457b-8868-7ebdb82785c1"/>
    <ds:schemaRef ds:uri="c1df7df8-48bb-49ae-9a42-dff91feeeda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7066402-2F64-4162-A41F-8B9F31CBC80F}">
  <ds:schemaRefs>
    <ds:schemaRef ds:uri="adcf1435-83d7-457b-8868-7ebdb82785c1"/>
    <ds:schemaRef ds:uri="c1df7df8-48bb-49ae-9a42-dff91feeeda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5619</TotalTime>
  <Words>283</Words>
  <Application>Microsoft Macintosh PowerPoint</Application>
  <PresentationFormat>Widescreen</PresentationFormat>
  <Paragraphs>20</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David Sinclair Award</vt:lpstr>
      <vt:lpstr>David Sinclair Award</vt:lpstr>
      <vt:lpstr>2021 Recipient of the David Sinclair Award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Tudor Vedeanu</dc:creator>
  <cp:lastModifiedBy>Microsoft Office User</cp:lastModifiedBy>
  <cp:revision>7</cp:revision>
  <dcterms:created xsi:type="dcterms:W3CDTF">2020-12-15T17:57:05Z</dcterms:created>
  <dcterms:modified xsi:type="dcterms:W3CDTF">2021-10-09T21:31:18Z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0x01010011F0B0CCD31B8A499704C41CC6D4083C</vt:lpwstr>
  </property>
</Properties>
</file>