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08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9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7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6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2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8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7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0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5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3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2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8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86B11-B485-4F7F-9B79-D5A2E56F3AA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822FF-902B-4D31-A0C4-95C05BCA7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9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09353" y="3832705"/>
            <a:ext cx="8325294" cy="92720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Thomas T. Mercer Joint Prize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2999" y="5172167"/>
            <a:ext cx="6858000" cy="443847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American Association for Aerosol Research</a:t>
            </a:r>
            <a:endParaRPr lang="en-US" sz="2800" i="1" dirty="0"/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4865" y="741161"/>
            <a:ext cx="1694270" cy="2552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AAAR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848" y="721593"/>
            <a:ext cx="948517" cy="9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65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650" y="2273274"/>
            <a:ext cx="8434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This award honors </a:t>
            </a:r>
            <a:r>
              <a:rPr lang="en-US" sz="2400" dirty="0"/>
              <a:t>the legacy of Thomas T. Mercer, an outstanding researcher and author whose work encompassed aerosol physics and chemistry as well as inhalation toxicology, industrial hygiene, and health physics.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03371" y="3940328"/>
            <a:ext cx="77809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</a:t>
            </a:r>
            <a:r>
              <a:rPr lang="en-US" sz="2800" b="1" dirty="0" smtClean="0"/>
              <a:t>Thomas T. Mercer Joint Prize</a:t>
            </a:r>
            <a:endParaRPr lang="en-US" sz="2800" b="1" dirty="0" smtClean="0"/>
          </a:p>
          <a:p>
            <a:pPr algn="ctr"/>
            <a:r>
              <a:rPr lang="en-US" sz="2800" i="1" dirty="0"/>
              <a:t>“excellence in the areas of pharmaceutical aerosols and inhalable materials</a:t>
            </a:r>
            <a:r>
              <a:rPr lang="en-US" sz="2800" i="1" dirty="0" smtClean="0"/>
              <a:t>.”</a:t>
            </a:r>
            <a:endParaRPr lang="en-US" sz="2800" i="1" dirty="0"/>
          </a:p>
        </p:txBody>
      </p:sp>
      <p:pic>
        <p:nvPicPr>
          <p:cNvPr id="6" name="Picture 7" descr="AAAR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9968" y="916811"/>
            <a:ext cx="948517" cy="9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186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2015 </a:t>
            </a:r>
            <a:r>
              <a:rPr lang="en-US" sz="3200" b="1" dirty="0"/>
              <a:t>Recipient of the</a:t>
            </a:r>
            <a:br>
              <a:rPr lang="en-US" sz="3200" b="1" dirty="0"/>
            </a:br>
            <a:r>
              <a:rPr lang="en-US" sz="3200" b="1" dirty="0" smtClean="0"/>
              <a:t>Thomas T. Mercer Joint Prize</a:t>
            </a:r>
            <a:endParaRPr lang="en-US" sz="32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92" y="3013451"/>
            <a:ext cx="1654638" cy="2131398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2006" y="2780709"/>
            <a:ext cx="6482687" cy="3961285"/>
          </a:xfrm>
        </p:spPr>
        <p:txBody>
          <a:bodyPr>
            <a:noAutofit/>
          </a:bodyPr>
          <a:lstStyle/>
          <a:p>
            <a:pPr lvl="0"/>
            <a:r>
              <a:rPr lang="en-US" sz="1600" dirty="0"/>
              <a:t>Major research interests are in Asthma, COPD and Cough</a:t>
            </a:r>
          </a:p>
          <a:p>
            <a:pPr lvl="0"/>
            <a:r>
              <a:rPr lang="en-US" sz="1600" dirty="0"/>
              <a:t>Research has fundamentally altered our understanding of therapeutic aerosol deposition and clinical effectiveness in inhaled pulmonary drug delivery.</a:t>
            </a:r>
          </a:p>
          <a:p>
            <a:pPr lvl="0"/>
            <a:r>
              <a:rPr lang="en-US" sz="1600" dirty="0"/>
              <a:t>His novel work on deposition led him to identify physiological markers of airway responses related to targeting inhaled therapy to small and large airways</a:t>
            </a:r>
            <a:r>
              <a:rPr lang="en-US" sz="1600" dirty="0" smtClean="0"/>
              <a:t>.</a:t>
            </a:r>
            <a:endParaRPr lang="en-US" sz="1600" dirty="0"/>
          </a:p>
          <a:p>
            <a:pPr lvl="0"/>
            <a:r>
              <a:rPr lang="en-US" sz="1600" dirty="0"/>
              <a:t>His novel work on deposition led him to identify physiological markers of airway responses related to targeting inhaled therapy to small and large airways.</a:t>
            </a:r>
          </a:p>
          <a:p>
            <a:pPr marL="0" lvl="0" indent="0">
              <a:buNone/>
            </a:pPr>
            <a:endParaRPr lang="en-US" sz="1600" dirty="0"/>
          </a:p>
          <a:p>
            <a:pPr lvl="0"/>
            <a:endParaRPr lang="en-US" sz="1600" dirty="0"/>
          </a:p>
        </p:txBody>
      </p:sp>
      <p:pic>
        <p:nvPicPr>
          <p:cNvPr id="7" name="Picture 7" descr="AAAR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" y="530064"/>
            <a:ext cx="948517" cy="99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857642" y="1688781"/>
            <a:ext cx="5428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800" b="1" i="1" dirty="0" smtClean="0">
                <a:solidFill>
                  <a:srgbClr val="000000"/>
                </a:solidFill>
                <a:ea typeface="Helvetica" pitchFamily="34" charset="0"/>
                <a:cs typeface="Times" pitchFamily="18" charset="0"/>
              </a:rPr>
              <a:t>Omar Sharif </a:t>
            </a:r>
            <a:r>
              <a:rPr lang="en-US" sz="2800" b="1" i="1" dirty="0" err="1" smtClean="0">
                <a:solidFill>
                  <a:srgbClr val="000000"/>
                </a:solidFill>
                <a:ea typeface="Helvetica" pitchFamily="34" charset="0"/>
                <a:cs typeface="Times" pitchFamily="18" charset="0"/>
              </a:rPr>
              <a:t>Usmani</a:t>
            </a:r>
            <a:endParaRPr lang="en-US" sz="2800" b="1" i="1" dirty="0">
              <a:solidFill>
                <a:srgbClr val="000000"/>
              </a:solidFill>
              <a:ea typeface="Helvetica" pitchFamily="34" charset="0"/>
              <a:cs typeface="Times" pitchFamily="18" charset="0"/>
            </a:endParaRPr>
          </a:p>
          <a:p>
            <a:pPr algn="ctr" eaLnBrk="0" hangingPunct="0"/>
            <a:r>
              <a:rPr lang="en-US" sz="2800" i="1" dirty="0" smtClean="0">
                <a:solidFill>
                  <a:srgbClr val="000000"/>
                </a:solidFill>
                <a:ea typeface="Helvetica" pitchFamily="34" charset="0"/>
                <a:cs typeface="Times" pitchFamily="18" charset="0"/>
              </a:rPr>
              <a:t>Imperial College London</a:t>
            </a:r>
            <a:endParaRPr lang="en-US" sz="2800" i="1" dirty="0">
              <a:solidFill>
                <a:srgbClr val="000000"/>
              </a:solidFill>
              <a:ea typeface="Helvetica" pitchFamily="34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78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155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Thomas T. Mercer Joint Prize</vt:lpstr>
      <vt:lpstr>PowerPoint Presentation</vt:lpstr>
      <vt:lpstr>2015 Recipient of the Thomas T. Mercer Joint Prize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Sheldon K. Friedlander Award</dc:title>
  <dc:creator>Melissa L. Baldwin</dc:creator>
  <cp:lastModifiedBy>Homaira Sheikh</cp:lastModifiedBy>
  <cp:revision>13</cp:revision>
  <dcterms:created xsi:type="dcterms:W3CDTF">2014-10-06T20:03:19Z</dcterms:created>
  <dcterms:modified xsi:type="dcterms:W3CDTF">2015-09-08T13:56:49Z</dcterms:modified>
</cp:coreProperties>
</file>