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8"/>
  </p:notesMasterIdLst>
  <p:sldIdLst>
    <p:sldId id="292" r:id="rId5"/>
    <p:sldId id="278" r:id="rId6"/>
    <p:sldId id="29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6E6"/>
    <a:srgbClr val="B55B40"/>
    <a:srgbClr val="C76645"/>
    <a:srgbClr val="F0C08F"/>
    <a:srgbClr val="E0AEA0"/>
    <a:srgbClr val="C36045"/>
    <a:srgbClr val="BD583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45" autoAdjust="0"/>
    <p:restoredTop sz="95976" autoAdjust="0"/>
  </p:normalViewPr>
  <p:slideViewPr>
    <p:cSldViewPr snapToGrid="0">
      <p:cViewPr varScale="1">
        <p:scale>
          <a:sx n="111" d="100"/>
          <a:sy n="111" d="100"/>
        </p:scale>
        <p:origin x="632" y="20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A45ED49-5535-FE4A-AD1C-D70D18848248}" type="datetimeFigureOut">
              <a:rPr lang="en-US" smtClean="0"/>
              <a:t>10/7/21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2550385-0D33-F949-A685-87E9B92E3902}" type="slidenum">
              <a:rPr lang="en-US" smtClean="0"/>
              <a:t>‹#›</a:t>
            </a:fld>
            <a:endParaRPr lang="en-US"/>
          </a:p>
        </p:txBody>
      </p:sp>
    </p:spTree>
    <p:extLst>
      <p:ext uri="{BB962C8B-B14F-4D97-AF65-F5344CB8AC3E}">
        <p14:creationId xmlns:p14="http://schemas.microsoft.com/office/powerpoint/2010/main" val="16634940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2550385-0D33-F949-A685-87E9B92E3902}" type="slidenum">
              <a:rPr lang="en-US" smtClean="0"/>
              <a:t>2</a:t>
            </a:fld>
            <a:endParaRPr lang="en-US"/>
          </a:p>
        </p:txBody>
      </p:sp>
    </p:spTree>
    <p:extLst>
      <p:ext uri="{BB962C8B-B14F-4D97-AF65-F5344CB8AC3E}">
        <p14:creationId xmlns:p14="http://schemas.microsoft.com/office/powerpoint/2010/main" val="119097733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879F6D-E48D-4642-ADAA-68C3483ABF95}"/>
              </a:ext>
            </a:extLst>
          </p:cNvPr>
          <p:cNvSpPr>
            <a:spLocks noGrp="1"/>
          </p:cNvSpPr>
          <p:nvPr>
            <p:ph type="ctrTitle"/>
          </p:nvPr>
        </p:nvSpPr>
        <p:spPr>
          <a:xfrm>
            <a:off x="727480" y="3341077"/>
            <a:ext cx="5783108" cy="2576145"/>
          </a:xfrm>
        </p:spPr>
        <p:txBody>
          <a:bodyPr anchor="ctr" anchorCtr="0">
            <a:noAutofit/>
          </a:bodyPr>
          <a:lstStyle>
            <a:lvl1pPr algn="l">
              <a:defRPr sz="4400">
                <a:solidFill>
                  <a:schemeClr val="bg1"/>
                </a:solidFill>
                <a:effectLst>
                  <a:outerShdw blurRad="50800" dist="38100" dir="5400000" algn="t" rotWithShape="0">
                    <a:prstClr val="black">
                      <a:alpha val="40000"/>
                    </a:prstClr>
                  </a:outerShdw>
                </a:effectLst>
              </a:defRPr>
            </a:lvl1pPr>
          </a:lstStyle>
          <a:p>
            <a:r>
              <a:rPr lang="en-US"/>
              <a:t>Click to edit Master title style</a:t>
            </a:r>
          </a:p>
        </p:txBody>
      </p:sp>
      <p:sp>
        <p:nvSpPr>
          <p:cNvPr id="3" name="Subtitle 2">
            <a:extLst>
              <a:ext uri="{FF2B5EF4-FFF2-40B4-BE49-F238E27FC236}">
                <a16:creationId xmlns:a16="http://schemas.microsoft.com/office/drawing/2014/main" id="{FDC13FC4-A356-FD48-B724-485840C25C6B}"/>
              </a:ext>
            </a:extLst>
          </p:cNvPr>
          <p:cNvSpPr>
            <a:spLocks noGrp="1"/>
          </p:cNvSpPr>
          <p:nvPr>
            <p:ph type="subTitle" idx="1"/>
          </p:nvPr>
        </p:nvSpPr>
        <p:spPr>
          <a:xfrm>
            <a:off x="7064346" y="5551135"/>
            <a:ext cx="4830945" cy="1149069"/>
          </a:xfrm>
        </p:spPr>
        <p:txBody>
          <a:bodyPr>
            <a:normAutofit/>
          </a:bodyPr>
          <a:lstStyle>
            <a:lvl1pPr marL="0" indent="0" algn="l">
              <a:buNone/>
              <a:defRPr sz="1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5" name="Picture 4" descr="Diagram&#10;&#10;Description automatically generated with medium confidence">
            <a:extLst>
              <a:ext uri="{FF2B5EF4-FFF2-40B4-BE49-F238E27FC236}">
                <a16:creationId xmlns:a16="http://schemas.microsoft.com/office/drawing/2014/main" id="{419265AC-F42C-43A0-828F-387428ABC1E0}"/>
              </a:ext>
            </a:extLst>
          </p:cNvPr>
          <p:cNvPicPr>
            <a:picLocks noChangeAspect="1"/>
          </p:cNvPicPr>
          <p:nvPr userDrawn="1"/>
        </p:nvPicPr>
        <p:blipFill>
          <a:blip r:embed="rId2"/>
          <a:stretch>
            <a:fillRect/>
          </a:stretch>
        </p:blipFill>
        <p:spPr>
          <a:xfrm>
            <a:off x="0" y="355600"/>
            <a:ext cx="12192000" cy="6502400"/>
          </a:xfrm>
          <a:prstGeom prst="rect">
            <a:avLst/>
          </a:prstGeom>
        </p:spPr>
      </p:pic>
      <p:sp>
        <p:nvSpPr>
          <p:cNvPr id="4" name="Rectangle 3">
            <a:extLst>
              <a:ext uri="{FF2B5EF4-FFF2-40B4-BE49-F238E27FC236}">
                <a16:creationId xmlns:a16="http://schemas.microsoft.com/office/drawing/2014/main" id="{A8B0B101-685B-4F78-92CF-695751351939}"/>
              </a:ext>
            </a:extLst>
          </p:cNvPr>
          <p:cNvSpPr/>
          <p:nvPr userDrawn="1"/>
        </p:nvSpPr>
        <p:spPr>
          <a:xfrm>
            <a:off x="0" y="0"/>
            <a:ext cx="12192000" cy="365760"/>
          </a:xfrm>
          <a:prstGeom prst="rect">
            <a:avLst/>
          </a:prstGeom>
          <a:solidFill>
            <a:srgbClr val="BD583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C76645"/>
              </a:solidFill>
            </a:endParaRPr>
          </a:p>
        </p:txBody>
      </p:sp>
    </p:spTree>
    <p:extLst>
      <p:ext uri="{BB962C8B-B14F-4D97-AF65-F5344CB8AC3E}">
        <p14:creationId xmlns:p14="http://schemas.microsoft.com/office/powerpoint/2010/main" val="1604954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rgbClr val="F0C08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533D45-2EED-4643-9ABB-9AB47F4D5887}"/>
              </a:ext>
            </a:extLst>
          </p:cNvPr>
          <p:cNvSpPr>
            <a:spLocks noGrp="1"/>
          </p:cNvSpPr>
          <p:nvPr>
            <p:ph type="title"/>
          </p:nvPr>
        </p:nvSpPr>
        <p:spPr>
          <a:xfrm>
            <a:off x="3244362" y="185077"/>
            <a:ext cx="8109437" cy="1325563"/>
          </a:xfrm>
        </p:spPr>
        <p:txBody>
          <a:bodyPr/>
          <a:lstStyle>
            <a:lvl1pPr algn="r">
              <a:defRPr>
                <a:solidFill>
                  <a:schemeClr val="bg1"/>
                </a:solidFill>
                <a:effectLst>
                  <a:outerShdw blurRad="50800" dist="38100" dir="5400000" algn="t" rotWithShape="0">
                    <a:prstClr val="black">
                      <a:alpha val="40000"/>
                    </a:prstClr>
                  </a:outerShdw>
                </a:effectLst>
              </a:defRPr>
            </a:lvl1pPr>
          </a:lstStyle>
          <a:p>
            <a:r>
              <a:rPr lang="en-US"/>
              <a:t>Click to edit Master title style</a:t>
            </a:r>
          </a:p>
        </p:txBody>
      </p:sp>
      <p:sp>
        <p:nvSpPr>
          <p:cNvPr id="3" name="Content Placeholder 2">
            <a:extLst>
              <a:ext uri="{FF2B5EF4-FFF2-40B4-BE49-F238E27FC236}">
                <a16:creationId xmlns:a16="http://schemas.microsoft.com/office/drawing/2014/main" id="{7A08C624-7072-A748-9A9B-450AF66DEB5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63E7B57F-6F4E-2F4F-824D-B9FE12DE3DAF}"/>
              </a:ext>
            </a:extLst>
          </p:cNvPr>
          <p:cNvSpPr>
            <a:spLocks noGrp="1"/>
          </p:cNvSpPr>
          <p:nvPr>
            <p:ph type="ftr" sz="quarter" idx="11"/>
          </p:nvPr>
        </p:nvSpPr>
        <p:spPr>
          <a:xfrm>
            <a:off x="838200" y="6356350"/>
            <a:ext cx="4114800" cy="365125"/>
          </a:xfrm>
        </p:spPr>
        <p:txBody>
          <a:bodyPr/>
          <a:lstStyle>
            <a:lvl1pPr algn="l">
              <a:defRPr/>
            </a:lvl1pPr>
          </a:lstStyle>
          <a:p>
            <a:pPr algn="l"/>
            <a:endParaRPr lang="en-US"/>
          </a:p>
        </p:txBody>
      </p:sp>
      <p:sp>
        <p:nvSpPr>
          <p:cNvPr id="6" name="Slide Number Placeholder 5">
            <a:extLst>
              <a:ext uri="{FF2B5EF4-FFF2-40B4-BE49-F238E27FC236}">
                <a16:creationId xmlns:a16="http://schemas.microsoft.com/office/drawing/2014/main" id="{170CE6EE-6877-644A-8DE9-B49D3C2C1F7E}"/>
              </a:ext>
            </a:extLst>
          </p:cNvPr>
          <p:cNvSpPr>
            <a:spLocks noGrp="1"/>
          </p:cNvSpPr>
          <p:nvPr>
            <p:ph type="sldNum" sz="quarter" idx="12"/>
          </p:nvPr>
        </p:nvSpPr>
        <p:spPr/>
        <p:txBody>
          <a:bodyPr/>
          <a:lstStyle>
            <a:lvl1pPr>
              <a:defRPr>
                <a:solidFill>
                  <a:schemeClr val="bg1"/>
                </a:solidFill>
              </a:defRPr>
            </a:lvl1pPr>
          </a:lstStyle>
          <a:p>
            <a:fld id="{1B7E926B-EC0D-B447-B494-F6C24721BFB5}" type="slidenum">
              <a:rPr lang="en-US" smtClean="0"/>
              <a:pPr/>
              <a:t>‹#›</a:t>
            </a:fld>
            <a:endParaRPr lang="en-US">
              <a:solidFill>
                <a:schemeClr val="bg1"/>
              </a:solidFill>
            </a:endParaRPr>
          </a:p>
        </p:txBody>
      </p:sp>
      <p:pic>
        <p:nvPicPr>
          <p:cNvPr id="7" name="Picture 6" descr="A picture containing text&#10;&#10;Description automatically generated">
            <a:extLst>
              <a:ext uri="{FF2B5EF4-FFF2-40B4-BE49-F238E27FC236}">
                <a16:creationId xmlns:a16="http://schemas.microsoft.com/office/drawing/2014/main" id="{BD1CEE38-626A-4BCD-BC5D-126A91F34D65}"/>
              </a:ext>
            </a:extLst>
          </p:cNvPr>
          <p:cNvPicPr>
            <a:picLocks noChangeAspect="1"/>
          </p:cNvPicPr>
          <p:nvPr userDrawn="1"/>
        </p:nvPicPr>
        <p:blipFill>
          <a:blip r:embed="rId2"/>
          <a:stretch>
            <a:fillRect/>
          </a:stretch>
        </p:blipFill>
        <p:spPr>
          <a:xfrm>
            <a:off x="0" y="0"/>
            <a:ext cx="18350894" cy="6893349"/>
          </a:xfrm>
          <a:prstGeom prst="rect">
            <a:avLst/>
          </a:prstGeom>
        </p:spPr>
      </p:pic>
    </p:spTree>
    <p:extLst>
      <p:ext uri="{BB962C8B-B14F-4D97-AF65-F5344CB8AC3E}">
        <p14:creationId xmlns:p14="http://schemas.microsoft.com/office/powerpoint/2010/main" val="23055175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2">
    <p:bg>
      <p:bgPr>
        <a:solidFill>
          <a:srgbClr val="F0C08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533D45-2EED-4643-9ABB-9AB47F4D5887}"/>
              </a:ext>
            </a:extLst>
          </p:cNvPr>
          <p:cNvSpPr>
            <a:spLocks noGrp="1"/>
          </p:cNvSpPr>
          <p:nvPr>
            <p:ph type="title"/>
          </p:nvPr>
        </p:nvSpPr>
        <p:spPr>
          <a:xfrm>
            <a:off x="2813538" y="185077"/>
            <a:ext cx="8540261" cy="1325563"/>
          </a:xfrm>
        </p:spPr>
        <p:txBody>
          <a:bodyPr/>
          <a:lstStyle>
            <a:lvl1pPr algn="r">
              <a:defRPr>
                <a:solidFill>
                  <a:srgbClr val="B55B40"/>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7A08C624-7072-A748-9A9B-450AF66DEB5A}"/>
              </a:ext>
            </a:extLst>
          </p:cNvPr>
          <p:cNvSpPr>
            <a:spLocks noGrp="1"/>
          </p:cNvSpPr>
          <p:nvPr>
            <p:ph idx="1"/>
          </p:nvPr>
        </p:nvSpPr>
        <p:spPr/>
        <p:txBody>
          <a:bodyPr/>
          <a:lstStyle>
            <a:lvl1pPr>
              <a:defRPr>
                <a:solidFill>
                  <a:srgbClr val="B55B40"/>
                </a:solidFill>
              </a:defRPr>
            </a:lvl1pPr>
            <a:lvl2pPr>
              <a:defRPr>
                <a:solidFill>
                  <a:srgbClr val="B55B40"/>
                </a:solidFill>
              </a:defRPr>
            </a:lvl2pPr>
            <a:lvl3pPr>
              <a:defRPr>
                <a:solidFill>
                  <a:srgbClr val="B55B40"/>
                </a:solidFill>
              </a:defRPr>
            </a:lvl3pPr>
            <a:lvl4pPr>
              <a:defRPr>
                <a:solidFill>
                  <a:srgbClr val="B55B40"/>
                </a:solidFill>
              </a:defRPr>
            </a:lvl4pPr>
            <a:lvl5pPr>
              <a:defRPr>
                <a:solidFill>
                  <a:srgbClr val="B55B40"/>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63E7B57F-6F4E-2F4F-824D-B9FE12DE3DAF}"/>
              </a:ext>
            </a:extLst>
          </p:cNvPr>
          <p:cNvSpPr>
            <a:spLocks noGrp="1"/>
          </p:cNvSpPr>
          <p:nvPr>
            <p:ph type="ftr" sz="quarter" idx="11"/>
          </p:nvPr>
        </p:nvSpPr>
        <p:spPr>
          <a:xfrm>
            <a:off x="838200" y="6356350"/>
            <a:ext cx="4114800" cy="365125"/>
          </a:xfrm>
        </p:spPr>
        <p:txBody>
          <a:bodyPr/>
          <a:lstStyle>
            <a:lvl1pPr algn="l">
              <a:defRPr/>
            </a:lvl1pPr>
          </a:lstStyle>
          <a:p>
            <a:pPr algn="l"/>
            <a:endParaRPr lang="en-US"/>
          </a:p>
        </p:txBody>
      </p:sp>
      <p:sp>
        <p:nvSpPr>
          <p:cNvPr id="6" name="Slide Number Placeholder 5">
            <a:extLst>
              <a:ext uri="{FF2B5EF4-FFF2-40B4-BE49-F238E27FC236}">
                <a16:creationId xmlns:a16="http://schemas.microsoft.com/office/drawing/2014/main" id="{170CE6EE-6877-644A-8DE9-B49D3C2C1F7E}"/>
              </a:ext>
            </a:extLst>
          </p:cNvPr>
          <p:cNvSpPr>
            <a:spLocks noGrp="1"/>
          </p:cNvSpPr>
          <p:nvPr>
            <p:ph type="sldNum" sz="quarter" idx="12"/>
          </p:nvPr>
        </p:nvSpPr>
        <p:spPr/>
        <p:txBody>
          <a:bodyPr/>
          <a:lstStyle>
            <a:lvl1pPr>
              <a:defRPr>
                <a:solidFill>
                  <a:schemeClr val="bg1"/>
                </a:solidFill>
              </a:defRPr>
            </a:lvl1pPr>
          </a:lstStyle>
          <a:p>
            <a:fld id="{1B7E926B-EC0D-B447-B494-F6C24721BFB5}" type="slidenum">
              <a:rPr lang="en-US" smtClean="0"/>
              <a:pPr/>
              <a:t>‹#›</a:t>
            </a:fld>
            <a:endParaRPr lang="en-US">
              <a:solidFill>
                <a:schemeClr val="bg1"/>
              </a:solidFill>
            </a:endParaRPr>
          </a:p>
        </p:txBody>
      </p:sp>
    </p:spTree>
    <p:extLst>
      <p:ext uri="{BB962C8B-B14F-4D97-AF65-F5344CB8AC3E}">
        <p14:creationId xmlns:p14="http://schemas.microsoft.com/office/powerpoint/2010/main" val="34895955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7B75F6BE-D0D7-5A43-AC3C-786519561121}"/>
              </a:ext>
            </a:extLst>
          </p:cNvPr>
          <p:cNvSpPr>
            <a:spLocks noGrp="1"/>
          </p:cNvSpPr>
          <p:nvPr>
            <p:ph type="ftr" sz="quarter" idx="11"/>
          </p:nvPr>
        </p:nvSpPr>
        <p:spPr>
          <a:xfrm>
            <a:off x="838200" y="6356350"/>
            <a:ext cx="4114800" cy="365125"/>
          </a:xfrm>
        </p:spPr>
        <p:txBody>
          <a:bodyPr/>
          <a:lstStyle>
            <a:lvl1pPr algn="l">
              <a:defRPr/>
            </a:lvl1pPr>
          </a:lstStyle>
          <a:p>
            <a:pPr algn="l"/>
            <a:endParaRPr lang="en-US"/>
          </a:p>
        </p:txBody>
      </p:sp>
      <p:sp>
        <p:nvSpPr>
          <p:cNvPr id="4" name="Slide Number Placeholder 3">
            <a:extLst>
              <a:ext uri="{FF2B5EF4-FFF2-40B4-BE49-F238E27FC236}">
                <a16:creationId xmlns:a16="http://schemas.microsoft.com/office/drawing/2014/main" id="{033F0B2E-E99B-E046-9B38-802471690311}"/>
              </a:ext>
            </a:extLst>
          </p:cNvPr>
          <p:cNvSpPr>
            <a:spLocks noGrp="1"/>
          </p:cNvSpPr>
          <p:nvPr>
            <p:ph type="sldNum" sz="quarter" idx="12"/>
          </p:nvPr>
        </p:nvSpPr>
        <p:spPr/>
        <p:txBody>
          <a:bodyPr/>
          <a:lstStyle>
            <a:lvl1pPr>
              <a:defRPr>
                <a:solidFill>
                  <a:schemeClr val="bg1"/>
                </a:solidFill>
              </a:defRPr>
            </a:lvl1pPr>
          </a:lstStyle>
          <a:p>
            <a:fld id="{1B7E926B-EC0D-B447-B494-F6C24721BFB5}" type="slidenum">
              <a:rPr lang="en-US" smtClean="0"/>
              <a:pPr/>
              <a:t>‹#›</a:t>
            </a:fld>
            <a:endParaRPr lang="en-US">
              <a:solidFill>
                <a:schemeClr val="bg1"/>
              </a:solidFill>
            </a:endParaRPr>
          </a:p>
        </p:txBody>
      </p:sp>
    </p:spTree>
    <p:extLst>
      <p:ext uri="{BB962C8B-B14F-4D97-AF65-F5344CB8AC3E}">
        <p14:creationId xmlns:p14="http://schemas.microsoft.com/office/powerpoint/2010/main" val="33622148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EAA1340-22C7-6F47-A496-03C157E63B2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4166045-D640-4F43-89D8-66D1906C8E6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7F05C7F-2961-2F48-BDBA-9F4B0F56BD7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50F3E6-8A3B-EB4B-BFF7-42832BE0D96C}" type="datetimeFigureOut">
              <a:rPr lang="en-US" smtClean="0"/>
              <a:t>10/7/21</a:t>
            </a:fld>
            <a:endParaRPr lang="en-US"/>
          </a:p>
        </p:txBody>
      </p:sp>
      <p:sp>
        <p:nvSpPr>
          <p:cNvPr id="5" name="Footer Placeholder 4">
            <a:extLst>
              <a:ext uri="{FF2B5EF4-FFF2-40B4-BE49-F238E27FC236}">
                <a16:creationId xmlns:a16="http://schemas.microsoft.com/office/drawing/2014/main" id="{D6A57769-5461-C045-B754-69F4FC6A35F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22D3601-88D8-244B-BAD5-D8B4B54BFDD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7E926B-EC0D-B447-B494-F6C24721BFB5}" type="slidenum">
              <a:rPr lang="en-US" smtClean="0"/>
              <a:t>‹#›</a:t>
            </a:fld>
            <a:endParaRPr lang="en-US"/>
          </a:p>
        </p:txBody>
      </p:sp>
    </p:spTree>
    <p:extLst>
      <p:ext uri="{BB962C8B-B14F-4D97-AF65-F5344CB8AC3E}">
        <p14:creationId xmlns:p14="http://schemas.microsoft.com/office/powerpoint/2010/main" val="8944491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5" r:id="rId4"/>
  </p:sldLayoutIdLst>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F9E683-7E98-4E53-8BFA-9A133CD50823}"/>
              </a:ext>
            </a:extLst>
          </p:cNvPr>
          <p:cNvSpPr>
            <a:spLocks noGrp="1"/>
          </p:cNvSpPr>
          <p:nvPr>
            <p:ph type="title"/>
          </p:nvPr>
        </p:nvSpPr>
        <p:spPr>
          <a:xfrm>
            <a:off x="3244362" y="185077"/>
            <a:ext cx="8947638" cy="1325563"/>
          </a:xfrm>
        </p:spPr>
        <p:txBody>
          <a:bodyPr/>
          <a:lstStyle/>
          <a:p>
            <a:pPr algn="ctr"/>
            <a:r>
              <a:rPr lang="en-US" dirty="0"/>
              <a:t>Benjamin Y.H. Liu Award</a:t>
            </a:r>
          </a:p>
        </p:txBody>
      </p:sp>
      <p:sp>
        <p:nvSpPr>
          <p:cNvPr id="5" name="TextBox 4">
            <a:extLst>
              <a:ext uri="{FF2B5EF4-FFF2-40B4-BE49-F238E27FC236}">
                <a16:creationId xmlns:a16="http://schemas.microsoft.com/office/drawing/2014/main" id="{AA8F92CE-DBC6-4858-9920-DBBDC558D5A5}"/>
              </a:ext>
            </a:extLst>
          </p:cNvPr>
          <p:cNvSpPr txBox="1"/>
          <p:nvPr/>
        </p:nvSpPr>
        <p:spPr>
          <a:xfrm>
            <a:off x="4519878" y="5096827"/>
            <a:ext cx="6594690" cy="461665"/>
          </a:xfrm>
          <a:prstGeom prst="rect">
            <a:avLst/>
          </a:prstGeom>
          <a:noFill/>
        </p:spPr>
        <p:txBody>
          <a:bodyPr wrap="none" rtlCol="0">
            <a:spAutoFit/>
          </a:bodyPr>
          <a:lstStyle/>
          <a:p>
            <a:pPr algn="ctr"/>
            <a:r>
              <a:rPr lang="en-US" sz="2400" b="1" dirty="0">
                <a:solidFill>
                  <a:srgbClr val="C76645"/>
                </a:solidFill>
              </a:rPr>
              <a:t>American Association for Aerosol Research</a:t>
            </a:r>
          </a:p>
        </p:txBody>
      </p:sp>
      <p:pic>
        <p:nvPicPr>
          <p:cNvPr id="6" name="Picture 14">
            <a:extLst>
              <a:ext uri="{FF2B5EF4-FFF2-40B4-BE49-F238E27FC236}">
                <a16:creationId xmlns:a16="http://schemas.microsoft.com/office/drawing/2014/main" id="{F7714B53-0081-41CB-9411-641AC4F48B48}"/>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529408" y="1846521"/>
            <a:ext cx="1825228" cy="2552854"/>
          </a:xfrm>
          <a:prstGeom prst="rect">
            <a:avLst/>
          </a:prstGeom>
          <a:noFill/>
          <a:ln w="9525">
            <a:noFill/>
            <a:miter lim="800000"/>
            <a:headEnd/>
            <a:tailEnd/>
          </a:ln>
        </p:spPr>
      </p:pic>
    </p:spTree>
    <p:extLst>
      <p:ext uri="{BB962C8B-B14F-4D97-AF65-F5344CB8AC3E}">
        <p14:creationId xmlns:p14="http://schemas.microsoft.com/office/powerpoint/2010/main" val="37686637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16A7D6-2CFA-44F9-B1F7-2BD6B53CF848}"/>
              </a:ext>
            </a:extLst>
          </p:cNvPr>
          <p:cNvSpPr>
            <a:spLocks noGrp="1"/>
          </p:cNvSpPr>
          <p:nvPr>
            <p:ph type="title"/>
          </p:nvPr>
        </p:nvSpPr>
        <p:spPr>
          <a:xfrm>
            <a:off x="592184" y="185077"/>
            <a:ext cx="10761616" cy="1325563"/>
          </a:xfrm>
        </p:spPr>
        <p:txBody>
          <a:bodyPr/>
          <a:lstStyle/>
          <a:p>
            <a:pPr algn="ctr"/>
            <a:r>
              <a:rPr lang="en-US" dirty="0"/>
              <a:t>Benjamin Y.H. Liu Award</a:t>
            </a:r>
          </a:p>
        </p:txBody>
      </p:sp>
      <p:sp>
        <p:nvSpPr>
          <p:cNvPr id="3" name="Content Placeholder 2">
            <a:extLst>
              <a:ext uri="{FF2B5EF4-FFF2-40B4-BE49-F238E27FC236}">
                <a16:creationId xmlns:a16="http://schemas.microsoft.com/office/drawing/2014/main" id="{D1FC4A01-00F8-40A4-803B-8EB1AEAB50D0}"/>
              </a:ext>
            </a:extLst>
          </p:cNvPr>
          <p:cNvSpPr>
            <a:spLocks noGrp="1"/>
          </p:cNvSpPr>
          <p:nvPr>
            <p:ph idx="1"/>
          </p:nvPr>
        </p:nvSpPr>
        <p:spPr/>
        <p:txBody>
          <a:bodyPr>
            <a:normAutofit/>
          </a:bodyPr>
          <a:lstStyle/>
          <a:p>
            <a:pPr marL="0" indent="0" algn="ctr">
              <a:spcAft>
                <a:spcPts val="1800"/>
              </a:spcAft>
              <a:buNone/>
            </a:pPr>
            <a:r>
              <a:rPr lang="en-US" dirty="0">
                <a:latin typeface="Arial" panose="020B0604020202020204" pitchFamily="34" charset="0"/>
                <a:cs typeface="Arial" panose="020B0604020202020204" pitchFamily="34" charset="0"/>
              </a:rPr>
              <a:t>The award honors Professor Benjamin Liu for his leadership in the aerosol community and his own seminal contributions to aerosol science through instrumentation and experimental research.</a:t>
            </a:r>
          </a:p>
          <a:p>
            <a:pPr marL="0" indent="0" algn="ctr">
              <a:spcAft>
                <a:spcPts val="1800"/>
              </a:spcAft>
              <a:buNone/>
            </a:pPr>
            <a:r>
              <a:rPr lang="en-US" dirty="0">
                <a:solidFill>
                  <a:srgbClr val="E6E6E6"/>
                </a:solidFill>
                <a:latin typeface="Arial" panose="020B0604020202020204" pitchFamily="34" charset="0"/>
                <a:cs typeface="Arial" panose="020B0604020202020204" pitchFamily="34" charset="0"/>
              </a:rPr>
              <a:t>The Benjamin Y. H. Liu Award</a:t>
            </a:r>
          </a:p>
          <a:p>
            <a:pPr marL="0" indent="0" algn="ctr">
              <a:spcAft>
                <a:spcPts val="1800"/>
              </a:spcAft>
              <a:buNone/>
            </a:pPr>
            <a:r>
              <a:rPr lang="en-US" dirty="0">
                <a:solidFill>
                  <a:srgbClr val="E6E6E6"/>
                </a:solidFill>
                <a:latin typeface="Arial" panose="020B0604020202020204" pitchFamily="34" charset="0"/>
                <a:cs typeface="Arial" panose="020B0604020202020204" pitchFamily="34" charset="0"/>
              </a:rPr>
              <a:t>“Recognizes outstanding contributions to aerosol instrumentation and experimental techniques that have significantly advanced the science and technology of aerosols.”</a:t>
            </a:r>
          </a:p>
          <a:p>
            <a:endParaRPr lang="en-US" dirty="0"/>
          </a:p>
        </p:txBody>
      </p:sp>
      <p:sp>
        <p:nvSpPr>
          <p:cNvPr id="4" name="Slide Number Placeholder 3">
            <a:extLst>
              <a:ext uri="{FF2B5EF4-FFF2-40B4-BE49-F238E27FC236}">
                <a16:creationId xmlns:a16="http://schemas.microsoft.com/office/drawing/2014/main" id="{D0BAFFD0-EC0C-4DC1-B626-60F7641E823E}"/>
              </a:ext>
            </a:extLst>
          </p:cNvPr>
          <p:cNvSpPr>
            <a:spLocks noGrp="1"/>
          </p:cNvSpPr>
          <p:nvPr>
            <p:ph type="sldNum" sz="quarter" idx="12"/>
          </p:nvPr>
        </p:nvSpPr>
        <p:spPr/>
        <p:txBody>
          <a:bodyPr/>
          <a:lstStyle/>
          <a:p>
            <a:fld id="{ED23575A-C67B-4845-AEAE-1BECBEE15E1A}" type="slidenum">
              <a:rPr lang="en-US" smtClean="0"/>
              <a:t>2</a:t>
            </a:fld>
            <a:endParaRPr lang="en-US"/>
          </a:p>
        </p:txBody>
      </p:sp>
      <p:sp>
        <p:nvSpPr>
          <p:cNvPr id="7" name="TextBox 6">
            <a:extLst>
              <a:ext uri="{FF2B5EF4-FFF2-40B4-BE49-F238E27FC236}">
                <a16:creationId xmlns:a16="http://schemas.microsoft.com/office/drawing/2014/main" id="{F5368FF9-E5CE-4C1E-B85C-591DDF101105}"/>
              </a:ext>
            </a:extLst>
          </p:cNvPr>
          <p:cNvSpPr txBox="1"/>
          <p:nvPr/>
        </p:nvSpPr>
        <p:spPr>
          <a:xfrm>
            <a:off x="2514600" y="6081991"/>
            <a:ext cx="6096000" cy="369332"/>
          </a:xfrm>
          <a:prstGeom prst="rect">
            <a:avLst/>
          </a:prstGeom>
          <a:noFill/>
        </p:spPr>
        <p:txBody>
          <a:bodyPr wrap="square">
            <a:spAutoFit/>
          </a:bodyPr>
          <a:lstStyle/>
          <a:p>
            <a:pPr algn="ctr"/>
            <a:r>
              <a:rPr lang="en-US" sz="1800" b="1" dirty="0">
                <a:solidFill>
                  <a:srgbClr val="C76645"/>
                </a:solidFill>
              </a:rPr>
              <a:t>American Association for Aerosol Research</a:t>
            </a:r>
          </a:p>
        </p:txBody>
      </p:sp>
    </p:spTree>
    <p:extLst>
      <p:ext uri="{BB962C8B-B14F-4D97-AF65-F5344CB8AC3E}">
        <p14:creationId xmlns:p14="http://schemas.microsoft.com/office/powerpoint/2010/main" val="41448995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98AEDCA3-D6D6-40A5-9B5E-F9E7044C1009}"/>
              </a:ext>
            </a:extLst>
          </p:cNvPr>
          <p:cNvSpPr>
            <a:spLocks noGrp="1"/>
          </p:cNvSpPr>
          <p:nvPr>
            <p:ph type="title"/>
          </p:nvPr>
        </p:nvSpPr>
        <p:spPr>
          <a:xfrm>
            <a:off x="949234" y="185077"/>
            <a:ext cx="10404565" cy="1325563"/>
          </a:xfrm>
        </p:spPr>
        <p:txBody>
          <a:bodyPr/>
          <a:lstStyle/>
          <a:p>
            <a:pPr algn="ctr"/>
            <a:r>
              <a:rPr lang="en-US" dirty="0"/>
              <a:t>2021 Recipient of the Benjamin Y.H. Liu Award</a:t>
            </a:r>
          </a:p>
        </p:txBody>
      </p:sp>
      <p:sp>
        <p:nvSpPr>
          <p:cNvPr id="4" name="Slide Number Placeholder 3">
            <a:extLst>
              <a:ext uri="{FF2B5EF4-FFF2-40B4-BE49-F238E27FC236}">
                <a16:creationId xmlns:a16="http://schemas.microsoft.com/office/drawing/2014/main" id="{D0BAFFD0-EC0C-4DC1-B626-60F7641E823E}"/>
              </a:ext>
            </a:extLst>
          </p:cNvPr>
          <p:cNvSpPr>
            <a:spLocks noGrp="1"/>
          </p:cNvSpPr>
          <p:nvPr>
            <p:ph type="sldNum" sz="quarter" idx="12"/>
          </p:nvPr>
        </p:nvSpPr>
        <p:spPr/>
        <p:txBody>
          <a:bodyPr/>
          <a:lstStyle/>
          <a:p>
            <a:fld id="{ED23575A-C67B-4845-AEAE-1BECBEE15E1A}" type="slidenum">
              <a:rPr lang="en-US" smtClean="0"/>
              <a:t>3</a:t>
            </a:fld>
            <a:endParaRPr lang="en-US" dirty="0"/>
          </a:p>
        </p:txBody>
      </p:sp>
      <p:sp>
        <p:nvSpPr>
          <p:cNvPr id="11" name="TextBox 10">
            <a:extLst>
              <a:ext uri="{FF2B5EF4-FFF2-40B4-BE49-F238E27FC236}">
                <a16:creationId xmlns:a16="http://schemas.microsoft.com/office/drawing/2014/main" id="{FE14A3F6-5F83-468E-8105-02442CEB32B7}"/>
              </a:ext>
            </a:extLst>
          </p:cNvPr>
          <p:cNvSpPr txBox="1"/>
          <p:nvPr/>
        </p:nvSpPr>
        <p:spPr>
          <a:xfrm>
            <a:off x="2798655" y="5894685"/>
            <a:ext cx="6594690" cy="461665"/>
          </a:xfrm>
          <a:prstGeom prst="rect">
            <a:avLst/>
          </a:prstGeom>
          <a:noFill/>
        </p:spPr>
        <p:txBody>
          <a:bodyPr wrap="none" rtlCol="0">
            <a:spAutoFit/>
          </a:bodyPr>
          <a:lstStyle/>
          <a:p>
            <a:pPr algn="ctr"/>
            <a:r>
              <a:rPr lang="en-US" sz="2400" b="1" dirty="0">
                <a:solidFill>
                  <a:srgbClr val="C76645"/>
                </a:solidFill>
              </a:rPr>
              <a:t>American Association for Aerosol Research</a:t>
            </a:r>
          </a:p>
        </p:txBody>
      </p:sp>
      <p:pic>
        <p:nvPicPr>
          <p:cNvPr id="3" name="Picture 2" descr="A person wearing glasses&#10;&#10;Description automatically generated with low confidence">
            <a:extLst>
              <a:ext uri="{FF2B5EF4-FFF2-40B4-BE49-F238E27FC236}">
                <a16:creationId xmlns:a16="http://schemas.microsoft.com/office/drawing/2014/main" id="{CCC851BA-91DD-4FBE-871B-B6CDACB0E976}"/>
              </a:ext>
            </a:extLst>
          </p:cNvPr>
          <p:cNvPicPr>
            <a:picLocks noChangeAspect="1"/>
          </p:cNvPicPr>
          <p:nvPr/>
        </p:nvPicPr>
        <p:blipFill>
          <a:blip r:embed="rId2"/>
          <a:stretch>
            <a:fillRect/>
          </a:stretch>
        </p:blipFill>
        <p:spPr>
          <a:xfrm>
            <a:off x="505097" y="1672998"/>
            <a:ext cx="2595154" cy="3243943"/>
          </a:xfrm>
          <a:prstGeom prst="rect">
            <a:avLst/>
          </a:prstGeom>
        </p:spPr>
      </p:pic>
      <p:sp>
        <p:nvSpPr>
          <p:cNvPr id="9" name="TextBox 8">
            <a:extLst>
              <a:ext uri="{FF2B5EF4-FFF2-40B4-BE49-F238E27FC236}">
                <a16:creationId xmlns:a16="http://schemas.microsoft.com/office/drawing/2014/main" id="{0A9E6DBB-2650-422A-8428-0E92ADAFEA45}"/>
              </a:ext>
            </a:extLst>
          </p:cNvPr>
          <p:cNvSpPr txBox="1"/>
          <p:nvPr/>
        </p:nvSpPr>
        <p:spPr>
          <a:xfrm>
            <a:off x="3352800" y="1416536"/>
            <a:ext cx="8708571" cy="4708981"/>
          </a:xfrm>
          <a:prstGeom prst="rect">
            <a:avLst/>
          </a:prstGeom>
          <a:noFill/>
        </p:spPr>
        <p:txBody>
          <a:bodyPr wrap="square">
            <a:spAutoFit/>
          </a:bodyPr>
          <a:lstStyle/>
          <a:p>
            <a:r>
              <a:rPr lang="en-US" sz="2000" dirty="0">
                <a:solidFill>
                  <a:srgbClr val="E6E6E6"/>
                </a:solidFill>
              </a:rPr>
              <a:t>Senior Research Physicist &amp; ARL Fellow, CCDC -US Army Research Laboratory (2009-present)</a:t>
            </a:r>
          </a:p>
          <a:p>
            <a:endParaRPr lang="en-US" sz="2000" dirty="0">
              <a:solidFill>
                <a:srgbClr val="E6E6E6"/>
              </a:solidFill>
            </a:endParaRPr>
          </a:p>
          <a:p>
            <a:r>
              <a:rPr lang="en-US" sz="2000" dirty="0">
                <a:solidFill>
                  <a:srgbClr val="E6E6E6"/>
                </a:solidFill>
              </a:rPr>
              <a:t>“For more than two decades, he has developed innovative real-time, in-situ point-detection systems for detecting, discriminating, and identifying biological and chemical aerosol threats.”</a:t>
            </a:r>
          </a:p>
          <a:p>
            <a:endParaRPr lang="en-US" sz="2000" dirty="0">
              <a:solidFill>
                <a:srgbClr val="E6E6E6"/>
              </a:solidFill>
            </a:endParaRPr>
          </a:p>
          <a:p>
            <a:r>
              <a:rPr lang="en-US" sz="2000" dirty="0">
                <a:solidFill>
                  <a:srgbClr val="E6E6E6"/>
                </a:solidFill>
              </a:rPr>
              <a:t>“Yongle is never far from his laboratory, continuously tinkering with and improving his optical systems, moving our community closer and closer to the ideal real-time optical aerosol interrogating instrument.”</a:t>
            </a:r>
          </a:p>
          <a:p>
            <a:endParaRPr lang="en-US" sz="2000" dirty="0">
              <a:solidFill>
                <a:srgbClr val="E6E6E6"/>
              </a:solidFill>
            </a:endParaRPr>
          </a:p>
          <a:p>
            <a:r>
              <a:rPr lang="en-US" sz="2000" dirty="0">
                <a:solidFill>
                  <a:srgbClr val="E6E6E6"/>
                </a:solidFill>
              </a:rPr>
              <a:t> “[The] statement of the Liu Award reads like Yongle Pan’s career! He has invented and developed numerous devices that have, and will continue to have, significant application for our field of aerosol science and technology.”</a:t>
            </a:r>
          </a:p>
          <a:p>
            <a:pPr marL="285750" indent="-285750">
              <a:buFont typeface="Arial" panose="020B0604020202020204" pitchFamily="34" charset="0"/>
              <a:buChar char="•"/>
            </a:pPr>
            <a:endParaRPr lang="en-US" sz="2000" dirty="0">
              <a:solidFill>
                <a:srgbClr val="E6E6E6"/>
              </a:solidFill>
            </a:endParaRPr>
          </a:p>
        </p:txBody>
      </p:sp>
      <p:sp>
        <p:nvSpPr>
          <p:cNvPr id="2" name="TextBox 1">
            <a:extLst>
              <a:ext uri="{FF2B5EF4-FFF2-40B4-BE49-F238E27FC236}">
                <a16:creationId xmlns:a16="http://schemas.microsoft.com/office/drawing/2014/main" id="{0020004A-0AA3-45E9-81B7-67D5CF38E413}"/>
              </a:ext>
            </a:extLst>
          </p:cNvPr>
          <p:cNvSpPr txBox="1"/>
          <p:nvPr/>
        </p:nvSpPr>
        <p:spPr>
          <a:xfrm>
            <a:off x="505097" y="5239732"/>
            <a:ext cx="3030877" cy="461665"/>
          </a:xfrm>
          <a:prstGeom prst="rect">
            <a:avLst/>
          </a:prstGeom>
          <a:noFill/>
        </p:spPr>
        <p:txBody>
          <a:bodyPr wrap="square" rtlCol="0">
            <a:spAutoFit/>
          </a:bodyPr>
          <a:lstStyle/>
          <a:p>
            <a:r>
              <a:rPr lang="en-US" sz="2400" b="1" dirty="0">
                <a:solidFill>
                  <a:srgbClr val="E6E6E6"/>
                </a:solidFill>
              </a:rPr>
              <a:t>Yongle Pan, Ph.D</a:t>
            </a:r>
          </a:p>
        </p:txBody>
      </p:sp>
    </p:spTree>
    <p:extLst>
      <p:ext uri="{BB962C8B-B14F-4D97-AF65-F5344CB8AC3E}">
        <p14:creationId xmlns:p14="http://schemas.microsoft.com/office/powerpoint/2010/main" val="2718632093"/>
      </p:ext>
    </p:extLst>
  </p:cSld>
  <p:clrMapOvr>
    <a:masterClrMapping/>
  </p:clrMapOvr>
</p:sld>
</file>

<file path=ppt/theme/theme1.xml><?xml version="1.0" encoding="utf-8"?>
<a:theme xmlns:a="http://schemas.openxmlformats.org/drawingml/2006/main" name="Office Theme">
  <a:themeElements>
    <a:clrScheme name="NACNS 2021 Conference">
      <a:dk1>
        <a:srgbClr val="000000"/>
      </a:dk1>
      <a:lt1>
        <a:srgbClr val="FFFFFF"/>
      </a:lt1>
      <a:dk2>
        <a:srgbClr val="3D58A7"/>
      </a:dk2>
      <a:lt2>
        <a:srgbClr val="E7E6E6"/>
      </a:lt2>
      <a:accent1>
        <a:srgbClr val="008A62"/>
      </a:accent1>
      <a:accent2>
        <a:srgbClr val="FFC23F"/>
      </a:accent2>
      <a:accent3>
        <a:srgbClr val="6DC560"/>
      </a:accent3>
      <a:accent4>
        <a:srgbClr val="B600CD"/>
      </a:accent4>
      <a:accent5>
        <a:srgbClr val="44DBD7"/>
      </a:accent5>
      <a:accent6>
        <a:srgbClr val="FF774E"/>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1F0B0CCD31B8A499704C41CC6D4083C" ma:contentTypeVersion="13" ma:contentTypeDescription="Create a new document." ma:contentTypeScope="" ma:versionID="7f199e16a4c248647a169347cc7787c9">
  <xsd:schema xmlns:xsd="http://www.w3.org/2001/XMLSchema" xmlns:xs="http://www.w3.org/2001/XMLSchema" xmlns:p="http://schemas.microsoft.com/office/2006/metadata/properties" xmlns:ns2="c1df7df8-48bb-49ae-9a42-dff91feeedae" xmlns:ns3="adcf1435-83d7-457b-8868-7ebdb82785c1" targetNamespace="http://schemas.microsoft.com/office/2006/metadata/properties" ma:root="true" ma:fieldsID="18a1504e5287ba481f661bc518bdb296" ns2:_="" ns3:_="">
    <xsd:import namespace="c1df7df8-48bb-49ae-9a42-dff91feeedae"/>
    <xsd:import namespace="adcf1435-83d7-457b-8868-7ebdb82785c1"/>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1df7df8-48bb-49ae-9a42-dff91feeeda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dcf1435-83d7-457b-8868-7ebdb82785c1"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haredWithUsers xmlns="adcf1435-83d7-457b-8868-7ebdb82785c1">
      <UserInfo>
        <DisplayName>Corinne St. Laurent</DisplayName>
        <AccountId>124</AccountId>
        <AccountType/>
      </UserInfo>
      <UserInfo>
        <DisplayName>Jacqueline Wu</DisplayName>
        <AccountId>13</AccountId>
        <AccountType/>
      </UserInfo>
      <UserInfo>
        <DisplayName>Jordan Schille</DisplayName>
        <AccountId>189</AccountId>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0F80206-6526-478C-A22D-10D961B27F90}">
  <ds:schemaRefs>
    <ds:schemaRef ds:uri="adcf1435-83d7-457b-8868-7ebdb82785c1"/>
    <ds:schemaRef ds:uri="c1df7df8-48bb-49ae-9a42-dff91feeeda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E7066402-2F64-4162-A41F-8B9F31CBC80F}">
  <ds:schemaRefs>
    <ds:schemaRef ds:uri="adcf1435-83d7-457b-8868-7ebdb82785c1"/>
    <ds:schemaRef ds:uri="c1df7df8-48bb-49ae-9a42-dff91feeedae"/>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6AE446FE-E07D-4E8E-98CB-F64E3E42BCC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2759</TotalTime>
  <Words>225</Words>
  <Application>Microsoft Macintosh PowerPoint</Application>
  <PresentationFormat>Widescreen</PresentationFormat>
  <Paragraphs>20</Paragraphs>
  <Slides>3</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vt:i4>
      </vt:variant>
    </vt:vector>
  </HeadingPairs>
  <TitlesOfParts>
    <vt:vector size="6" baseType="lpstr">
      <vt:lpstr>Arial</vt:lpstr>
      <vt:lpstr>Calibri</vt:lpstr>
      <vt:lpstr>Office Theme</vt:lpstr>
      <vt:lpstr>Benjamin Y.H. Liu Award</vt:lpstr>
      <vt:lpstr>Benjamin Y.H. Liu Award</vt:lpstr>
      <vt:lpstr>2021 Recipient of the Benjamin Y.H. Liu Award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Tudor Vedeanu</dc:creator>
  <cp:lastModifiedBy>Microsoft Office User</cp:lastModifiedBy>
  <cp:revision>7</cp:revision>
  <dcterms:created xsi:type="dcterms:W3CDTF">2020-12-15T17:57:05Z</dcterms:created>
  <dcterms:modified xsi:type="dcterms:W3CDTF">2021-10-07T18:52:09Z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0x01010011F0B0CCD31B8A499704C41CC6D4083C</vt:lpwstr>
  </property>
</Properties>
</file>