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92" r:id="rId5"/>
    <p:sldId id="278"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B55B40"/>
    <a:srgbClr val="C76645"/>
    <a:srgbClr val="F0C08F"/>
    <a:srgbClr val="E0AEA0"/>
    <a:srgbClr val="C36045"/>
    <a:srgbClr val="BD5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95976" autoAdjust="0"/>
  </p:normalViewPr>
  <p:slideViewPr>
    <p:cSldViewPr snapToGrid="0">
      <p:cViewPr varScale="1">
        <p:scale>
          <a:sx n="90" d="100"/>
          <a:sy n="90" d="100"/>
        </p:scale>
        <p:origin x="224" y="6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5ED49-5535-FE4A-AD1C-D70D18848248}" type="datetimeFigureOut">
              <a:rPr lang="en-US" smtClean="0"/>
              <a:t>10/7/21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50385-0D33-F949-A685-87E9B92E3902}" type="slidenum">
              <a:rPr lang="en-US" smtClean="0"/>
              <a:t>‹#›</a:t>
            </a:fld>
            <a:endParaRPr lang="en-US"/>
          </a:p>
        </p:txBody>
      </p:sp>
    </p:spTree>
    <p:extLst>
      <p:ext uri="{BB962C8B-B14F-4D97-AF65-F5344CB8AC3E}">
        <p14:creationId xmlns:p14="http://schemas.microsoft.com/office/powerpoint/2010/main" val="1663494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50385-0D33-F949-A685-87E9B92E3902}" type="slidenum">
              <a:rPr lang="en-US" smtClean="0"/>
              <a:t>2</a:t>
            </a:fld>
            <a:endParaRPr lang="en-US"/>
          </a:p>
        </p:txBody>
      </p:sp>
    </p:spTree>
    <p:extLst>
      <p:ext uri="{BB962C8B-B14F-4D97-AF65-F5344CB8AC3E}">
        <p14:creationId xmlns:p14="http://schemas.microsoft.com/office/powerpoint/2010/main" val="1190977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79F6D-E48D-4642-ADAA-68C3483ABF95}"/>
              </a:ext>
            </a:extLst>
          </p:cNvPr>
          <p:cNvSpPr>
            <a:spLocks noGrp="1"/>
          </p:cNvSpPr>
          <p:nvPr>
            <p:ph type="ctrTitle"/>
          </p:nvPr>
        </p:nvSpPr>
        <p:spPr>
          <a:xfrm>
            <a:off x="727480" y="3341077"/>
            <a:ext cx="5783108" cy="2576145"/>
          </a:xfrm>
        </p:spPr>
        <p:txBody>
          <a:bodyPr anchor="ctr" anchorCtr="0">
            <a:noAutofit/>
          </a:bodyPr>
          <a:lstStyle>
            <a:lvl1pPr algn="l">
              <a:defRPr sz="4400">
                <a:solidFill>
                  <a:schemeClr val="bg1"/>
                </a:solidFill>
                <a:effectLst>
                  <a:outerShdw blurRad="50800" dist="38100" dir="5400000" algn="t" rotWithShape="0">
                    <a:prstClr val="black">
                      <a:alpha val="40000"/>
                    </a:prstClr>
                  </a:outerShdw>
                </a:effectLst>
              </a:defRPr>
            </a:lvl1pPr>
          </a:lstStyle>
          <a:p>
            <a:r>
              <a:rPr lang="en-US"/>
              <a:t>Click to edit Master title style</a:t>
            </a:r>
          </a:p>
        </p:txBody>
      </p:sp>
      <p:sp>
        <p:nvSpPr>
          <p:cNvPr id="3" name="Subtitle 2">
            <a:extLst>
              <a:ext uri="{FF2B5EF4-FFF2-40B4-BE49-F238E27FC236}">
                <a16:creationId xmlns:a16="http://schemas.microsoft.com/office/drawing/2014/main" id="{FDC13FC4-A356-FD48-B724-485840C25C6B}"/>
              </a:ext>
            </a:extLst>
          </p:cNvPr>
          <p:cNvSpPr>
            <a:spLocks noGrp="1"/>
          </p:cNvSpPr>
          <p:nvPr>
            <p:ph type="subTitle" idx="1"/>
          </p:nvPr>
        </p:nvSpPr>
        <p:spPr>
          <a:xfrm>
            <a:off x="7064346" y="5551135"/>
            <a:ext cx="4830945" cy="1149069"/>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Diagram&#10;&#10;Description automatically generated with medium confidence">
            <a:extLst>
              <a:ext uri="{FF2B5EF4-FFF2-40B4-BE49-F238E27FC236}">
                <a16:creationId xmlns:a16="http://schemas.microsoft.com/office/drawing/2014/main" id="{419265AC-F42C-43A0-828F-387428ABC1E0}"/>
              </a:ext>
            </a:extLst>
          </p:cNvPr>
          <p:cNvPicPr>
            <a:picLocks noChangeAspect="1"/>
          </p:cNvPicPr>
          <p:nvPr userDrawn="1"/>
        </p:nvPicPr>
        <p:blipFill>
          <a:blip r:embed="rId2"/>
          <a:stretch>
            <a:fillRect/>
          </a:stretch>
        </p:blipFill>
        <p:spPr>
          <a:xfrm>
            <a:off x="0" y="355600"/>
            <a:ext cx="12192000" cy="6502400"/>
          </a:xfrm>
          <a:prstGeom prst="rect">
            <a:avLst/>
          </a:prstGeom>
        </p:spPr>
      </p:pic>
      <p:sp>
        <p:nvSpPr>
          <p:cNvPr id="4" name="Rectangle 3">
            <a:extLst>
              <a:ext uri="{FF2B5EF4-FFF2-40B4-BE49-F238E27FC236}">
                <a16:creationId xmlns:a16="http://schemas.microsoft.com/office/drawing/2014/main" id="{A8B0B101-685B-4F78-92CF-695751351939}"/>
              </a:ext>
            </a:extLst>
          </p:cNvPr>
          <p:cNvSpPr/>
          <p:nvPr userDrawn="1"/>
        </p:nvSpPr>
        <p:spPr>
          <a:xfrm>
            <a:off x="0" y="0"/>
            <a:ext cx="12192000" cy="365760"/>
          </a:xfrm>
          <a:prstGeom prst="rect">
            <a:avLst/>
          </a:prstGeom>
          <a:solidFill>
            <a:srgbClr val="BD58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76645"/>
              </a:solidFill>
            </a:endParaRPr>
          </a:p>
        </p:txBody>
      </p:sp>
    </p:spTree>
    <p:extLst>
      <p:ext uri="{BB962C8B-B14F-4D97-AF65-F5344CB8AC3E}">
        <p14:creationId xmlns:p14="http://schemas.microsoft.com/office/powerpoint/2010/main" val="16049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0C08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3D45-2EED-4643-9ABB-9AB47F4D5887}"/>
              </a:ext>
            </a:extLst>
          </p:cNvPr>
          <p:cNvSpPr>
            <a:spLocks noGrp="1"/>
          </p:cNvSpPr>
          <p:nvPr>
            <p:ph type="title"/>
          </p:nvPr>
        </p:nvSpPr>
        <p:spPr>
          <a:xfrm>
            <a:off x="3244362" y="185077"/>
            <a:ext cx="8109437" cy="1325563"/>
          </a:xfrm>
        </p:spPr>
        <p:txBody>
          <a:bodyPr/>
          <a:lstStyle>
            <a:lvl1pPr algn="r">
              <a:defRPr>
                <a:solidFill>
                  <a:schemeClr val="bg1"/>
                </a:solidFill>
                <a:effectLst>
                  <a:outerShdw blurRad="50800" dist="38100" dir="5400000" algn="t" rotWithShape="0">
                    <a:prstClr val="black">
                      <a:alpha val="40000"/>
                    </a:prstClr>
                  </a:outerShdw>
                </a:effectLst>
              </a:defRPr>
            </a:lvl1pPr>
          </a:lstStyle>
          <a:p>
            <a:r>
              <a:rPr lang="en-US"/>
              <a:t>Click to edit Master title style</a:t>
            </a:r>
          </a:p>
        </p:txBody>
      </p:sp>
      <p:sp>
        <p:nvSpPr>
          <p:cNvPr id="3" name="Content Placeholder 2">
            <a:extLst>
              <a:ext uri="{FF2B5EF4-FFF2-40B4-BE49-F238E27FC236}">
                <a16:creationId xmlns:a16="http://schemas.microsoft.com/office/drawing/2014/main" id="{7A08C624-7072-A748-9A9B-450AF66DEB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E7B57F-6F4E-2F4F-824D-B9FE12DE3DAF}"/>
              </a:ext>
            </a:extLst>
          </p:cNvPr>
          <p:cNvSpPr>
            <a:spLocks noGrp="1"/>
          </p:cNvSpPr>
          <p:nvPr>
            <p:ph type="ftr" sz="quarter" idx="11"/>
          </p:nvPr>
        </p:nvSpPr>
        <p:spPr>
          <a:xfrm>
            <a:off x="838200" y="6356350"/>
            <a:ext cx="4114800" cy="365125"/>
          </a:xfrm>
        </p:spPr>
        <p:txBody>
          <a:bodyPr/>
          <a:lstStyle>
            <a:lvl1pPr algn="l">
              <a:defRPr/>
            </a:lvl1pPr>
          </a:lstStyle>
          <a:p>
            <a:pPr algn="l"/>
            <a:endParaRPr lang="en-US"/>
          </a:p>
        </p:txBody>
      </p:sp>
      <p:sp>
        <p:nvSpPr>
          <p:cNvPr id="6" name="Slide Number Placeholder 5">
            <a:extLst>
              <a:ext uri="{FF2B5EF4-FFF2-40B4-BE49-F238E27FC236}">
                <a16:creationId xmlns:a16="http://schemas.microsoft.com/office/drawing/2014/main" id="{170CE6EE-6877-644A-8DE9-B49D3C2C1F7E}"/>
              </a:ext>
            </a:extLst>
          </p:cNvPr>
          <p:cNvSpPr>
            <a:spLocks noGrp="1"/>
          </p:cNvSpPr>
          <p:nvPr>
            <p:ph type="sldNum" sz="quarter" idx="12"/>
          </p:nvPr>
        </p:nvSpPr>
        <p:spPr/>
        <p:txBody>
          <a:bodyPr/>
          <a:lstStyle>
            <a:lvl1pPr>
              <a:defRPr>
                <a:solidFill>
                  <a:schemeClr val="bg1"/>
                </a:solidFill>
              </a:defRPr>
            </a:lvl1pPr>
          </a:lstStyle>
          <a:p>
            <a:fld id="{1B7E926B-EC0D-B447-B494-F6C24721BFB5}" type="slidenum">
              <a:rPr lang="en-US" smtClean="0"/>
              <a:pPr/>
              <a:t>‹#›</a:t>
            </a:fld>
            <a:endParaRPr lang="en-US">
              <a:solidFill>
                <a:schemeClr val="bg1"/>
              </a:solidFill>
            </a:endParaRPr>
          </a:p>
        </p:txBody>
      </p:sp>
      <p:pic>
        <p:nvPicPr>
          <p:cNvPr id="7" name="Picture 6" descr="A picture containing text&#10;&#10;Description automatically generated">
            <a:extLst>
              <a:ext uri="{FF2B5EF4-FFF2-40B4-BE49-F238E27FC236}">
                <a16:creationId xmlns:a16="http://schemas.microsoft.com/office/drawing/2014/main" id="{BD1CEE38-626A-4BCD-BC5D-126A91F34D65}"/>
              </a:ext>
            </a:extLst>
          </p:cNvPr>
          <p:cNvPicPr>
            <a:picLocks noChangeAspect="1"/>
          </p:cNvPicPr>
          <p:nvPr userDrawn="1"/>
        </p:nvPicPr>
        <p:blipFill>
          <a:blip r:embed="rId2"/>
          <a:stretch>
            <a:fillRect/>
          </a:stretch>
        </p:blipFill>
        <p:spPr>
          <a:xfrm>
            <a:off x="0" y="0"/>
            <a:ext cx="18350894" cy="6893349"/>
          </a:xfrm>
          <a:prstGeom prst="rect">
            <a:avLst/>
          </a:prstGeom>
        </p:spPr>
      </p:pic>
    </p:spTree>
    <p:extLst>
      <p:ext uri="{BB962C8B-B14F-4D97-AF65-F5344CB8AC3E}">
        <p14:creationId xmlns:p14="http://schemas.microsoft.com/office/powerpoint/2010/main" val="230551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bg>
      <p:bgPr>
        <a:solidFill>
          <a:srgbClr val="F0C08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3D45-2EED-4643-9ABB-9AB47F4D5887}"/>
              </a:ext>
            </a:extLst>
          </p:cNvPr>
          <p:cNvSpPr>
            <a:spLocks noGrp="1"/>
          </p:cNvSpPr>
          <p:nvPr>
            <p:ph type="title"/>
          </p:nvPr>
        </p:nvSpPr>
        <p:spPr>
          <a:xfrm>
            <a:off x="2813538" y="185077"/>
            <a:ext cx="8540261" cy="1325563"/>
          </a:xfrm>
        </p:spPr>
        <p:txBody>
          <a:bodyPr/>
          <a:lstStyle>
            <a:lvl1pPr algn="r">
              <a:defRPr>
                <a:solidFill>
                  <a:srgbClr val="B55B4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08C624-7072-A748-9A9B-450AF66DEB5A}"/>
              </a:ext>
            </a:extLst>
          </p:cNvPr>
          <p:cNvSpPr>
            <a:spLocks noGrp="1"/>
          </p:cNvSpPr>
          <p:nvPr>
            <p:ph idx="1"/>
          </p:nvPr>
        </p:nvSpPr>
        <p:spPr/>
        <p:txBody>
          <a:bodyPr/>
          <a:lstStyle>
            <a:lvl1pPr>
              <a:defRPr>
                <a:solidFill>
                  <a:srgbClr val="B55B40"/>
                </a:solidFill>
              </a:defRPr>
            </a:lvl1pPr>
            <a:lvl2pPr>
              <a:defRPr>
                <a:solidFill>
                  <a:srgbClr val="B55B40"/>
                </a:solidFill>
              </a:defRPr>
            </a:lvl2pPr>
            <a:lvl3pPr>
              <a:defRPr>
                <a:solidFill>
                  <a:srgbClr val="B55B40"/>
                </a:solidFill>
              </a:defRPr>
            </a:lvl3pPr>
            <a:lvl4pPr>
              <a:defRPr>
                <a:solidFill>
                  <a:srgbClr val="B55B40"/>
                </a:solidFill>
              </a:defRPr>
            </a:lvl4pPr>
            <a:lvl5pPr>
              <a:defRPr>
                <a:solidFill>
                  <a:srgbClr val="B55B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3E7B57F-6F4E-2F4F-824D-B9FE12DE3DAF}"/>
              </a:ext>
            </a:extLst>
          </p:cNvPr>
          <p:cNvSpPr>
            <a:spLocks noGrp="1"/>
          </p:cNvSpPr>
          <p:nvPr>
            <p:ph type="ftr" sz="quarter" idx="11"/>
          </p:nvPr>
        </p:nvSpPr>
        <p:spPr>
          <a:xfrm>
            <a:off x="838200" y="6356350"/>
            <a:ext cx="4114800" cy="365125"/>
          </a:xfrm>
        </p:spPr>
        <p:txBody>
          <a:bodyPr/>
          <a:lstStyle>
            <a:lvl1pPr algn="l">
              <a:defRPr/>
            </a:lvl1pPr>
          </a:lstStyle>
          <a:p>
            <a:pPr algn="l"/>
            <a:endParaRPr lang="en-US"/>
          </a:p>
        </p:txBody>
      </p:sp>
      <p:sp>
        <p:nvSpPr>
          <p:cNvPr id="6" name="Slide Number Placeholder 5">
            <a:extLst>
              <a:ext uri="{FF2B5EF4-FFF2-40B4-BE49-F238E27FC236}">
                <a16:creationId xmlns:a16="http://schemas.microsoft.com/office/drawing/2014/main" id="{170CE6EE-6877-644A-8DE9-B49D3C2C1F7E}"/>
              </a:ext>
            </a:extLst>
          </p:cNvPr>
          <p:cNvSpPr>
            <a:spLocks noGrp="1"/>
          </p:cNvSpPr>
          <p:nvPr>
            <p:ph type="sldNum" sz="quarter" idx="12"/>
          </p:nvPr>
        </p:nvSpPr>
        <p:spPr/>
        <p:txBody>
          <a:bodyPr/>
          <a:lstStyle>
            <a:lvl1pPr>
              <a:defRPr>
                <a:solidFill>
                  <a:schemeClr val="bg1"/>
                </a:solidFill>
              </a:defRPr>
            </a:lvl1pPr>
          </a:lstStyle>
          <a:p>
            <a:fld id="{1B7E926B-EC0D-B447-B494-F6C24721BFB5}" type="slidenum">
              <a:rPr lang="en-US" smtClean="0"/>
              <a:pPr/>
              <a:t>‹#›</a:t>
            </a:fld>
            <a:endParaRPr lang="en-US">
              <a:solidFill>
                <a:schemeClr val="bg1"/>
              </a:solidFill>
            </a:endParaRPr>
          </a:p>
        </p:txBody>
      </p:sp>
    </p:spTree>
    <p:extLst>
      <p:ext uri="{BB962C8B-B14F-4D97-AF65-F5344CB8AC3E}">
        <p14:creationId xmlns:p14="http://schemas.microsoft.com/office/powerpoint/2010/main" val="348959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B75F6BE-D0D7-5A43-AC3C-786519561121}"/>
              </a:ext>
            </a:extLst>
          </p:cNvPr>
          <p:cNvSpPr>
            <a:spLocks noGrp="1"/>
          </p:cNvSpPr>
          <p:nvPr>
            <p:ph type="ftr" sz="quarter" idx="11"/>
          </p:nvPr>
        </p:nvSpPr>
        <p:spPr>
          <a:xfrm>
            <a:off x="838200" y="6356350"/>
            <a:ext cx="4114800" cy="365125"/>
          </a:xfrm>
        </p:spPr>
        <p:txBody>
          <a:bodyPr/>
          <a:lstStyle>
            <a:lvl1pPr algn="l">
              <a:defRPr/>
            </a:lvl1pPr>
          </a:lstStyle>
          <a:p>
            <a:pPr algn="l"/>
            <a:endParaRPr lang="en-US"/>
          </a:p>
        </p:txBody>
      </p:sp>
      <p:sp>
        <p:nvSpPr>
          <p:cNvPr id="4" name="Slide Number Placeholder 3">
            <a:extLst>
              <a:ext uri="{FF2B5EF4-FFF2-40B4-BE49-F238E27FC236}">
                <a16:creationId xmlns:a16="http://schemas.microsoft.com/office/drawing/2014/main" id="{033F0B2E-E99B-E046-9B38-802471690311}"/>
              </a:ext>
            </a:extLst>
          </p:cNvPr>
          <p:cNvSpPr>
            <a:spLocks noGrp="1"/>
          </p:cNvSpPr>
          <p:nvPr>
            <p:ph type="sldNum" sz="quarter" idx="12"/>
          </p:nvPr>
        </p:nvSpPr>
        <p:spPr/>
        <p:txBody>
          <a:bodyPr/>
          <a:lstStyle>
            <a:lvl1pPr>
              <a:defRPr>
                <a:solidFill>
                  <a:schemeClr val="bg1"/>
                </a:solidFill>
              </a:defRPr>
            </a:lvl1pPr>
          </a:lstStyle>
          <a:p>
            <a:fld id="{1B7E926B-EC0D-B447-B494-F6C24721BFB5}" type="slidenum">
              <a:rPr lang="en-US" smtClean="0"/>
              <a:pPr/>
              <a:t>‹#›</a:t>
            </a:fld>
            <a:endParaRPr lang="en-US">
              <a:solidFill>
                <a:schemeClr val="bg1"/>
              </a:solidFill>
            </a:endParaRPr>
          </a:p>
        </p:txBody>
      </p:sp>
    </p:spTree>
    <p:extLst>
      <p:ext uri="{BB962C8B-B14F-4D97-AF65-F5344CB8AC3E}">
        <p14:creationId xmlns:p14="http://schemas.microsoft.com/office/powerpoint/2010/main" val="336221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AA1340-22C7-6F47-A496-03C157E63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66045-D640-4F43-89D8-66D1906C8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05C7F-2961-2F48-BDBA-9F4B0F56B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0F3E6-8A3B-EB4B-BFF7-42832BE0D96C}" type="datetimeFigureOut">
              <a:rPr lang="en-US" smtClean="0"/>
              <a:t>10/7/21</a:t>
            </a:fld>
            <a:endParaRPr lang="en-US"/>
          </a:p>
        </p:txBody>
      </p:sp>
      <p:sp>
        <p:nvSpPr>
          <p:cNvPr id="5" name="Footer Placeholder 4">
            <a:extLst>
              <a:ext uri="{FF2B5EF4-FFF2-40B4-BE49-F238E27FC236}">
                <a16:creationId xmlns:a16="http://schemas.microsoft.com/office/drawing/2014/main" id="{D6A57769-5461-C045-B754-69F4FC6A3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D3601-88D8-244B-BAD5-D8B4B54BF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E926B-EC0D-B447-B494-F6C24721BFB5}" type="slidenum">
              <a:rPr lang="en-US" smtClean="0"/>
              <a:t>‹#›</a:t>
            </a:fld>
            <a:endParaRPr lang="en-US"/>
          </a:p>
        </p:txBody>
      </p:sp>
    </p:spTree>
    <p:extLst>
      <p:ext uri="{BB962C8B-B14F-4D97-AF65-F5344CB8AC3E}">
        <p14:creationId xmlns:p14="http://schemas.microsoft.com/office/powerpoint/2010/main" val="894449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E683-7E98-4E53-8BFA-9A133CD50823}"/>
              </a:ext>
            </a:extLst>
          </p:cNvPr>
          <p:cNvSpPr>
            <a:spLocks noGrp="1"/>
          </p:cNvSpPr>
          <p:nvPr>
            <p:ph type="title"/>
          </p:nvPr>
        </p:nvSpPr>
        <p:spPr>
          <a:xfrm>
            <a:off x="3343404" y="636726"/>
            <a:ext cx="8947638" cy="1325563"/>
          </a:xfrm>
        </p:spPr>
        <p:txBody>
          <a:bodyPr/>
          <a:lstStyle/>
          <a:p>
            <a:pPr algn="ctr"/>
            <a:r>
              <a:rPr lang="en-US" dirty="0"/>
              <a:t>Susanne V. Hering Award</a:t>
            </a:r>
          </a:p>
        </p:txBody>
      </p:sp>
      <p:sp>
        <p:nvSpPr>
          <p:cNvPr id="5" name="TextBox 4">
            <a:extLst>
              <a:ext uri="{FF2B5EF4-FFF2-40B4-BE49-F238E27FC236}">
                <a16:creationId xmlns:a16="http://schemas.microsoft.com/office/drawing/2014/main" id="{AA8F92CE-DBC6-4858-9920-DBBDC558D5A5}"/>
              </a:ext>
            </a:extLst>
          </p:cNvPr>
          <p:cNvSpPr txBox="1"/>
          <p:nvPr/>
        </p:nvSpPr>
        <p:spPr>
          <a:xfrm>
            <a:off x="4519878" y="5096827"/>
            <a:ext cx="6594690" cy="461665"/>
          </a:xfrm>
          <a:prstGeom prst="rect">
            <a:avLst/>
          </a:prstGeom>
          <a:noFill/>
        </p:spPr>
        <p:txBody>
          <a:bodyPr wrap="none" rtlCol="0">
            <a:spAutoFit/>
          </a:bodyPr>
          <a:lstStyle/>
          <a:p>
            <a:pPr algn="ctr"/>
            <a:r>
              <a:rPr lang="en-US" sz="2400" b="1" dirty="0">
                <a:solidFill>
                  <a:srgbClr val="C76645"/>
                </a:solidFill>
              </a:rPr>
              <a:t>American Association for Aerosol Research</a:t>
            </a:r>
          </a:p>
        </p:txBody>
      </p:sp>
      <p:pic>
        <p:nvPicPr>
          <p:cNvPr id="4" name="Picture 3" descr="A person wearing glasses&#10;&#10;Description automatically generated with low confidence">
            <a:extLst>
              <a:ext uri="{FF2B5EF4-FFF2-40B4-BE49-F238E27FC236}">
                <a16:creationId xmlns:a16="http://schemas.microsoft.com/office/drawing/2014/main" id="{24D4A292-E240-4068-B0B3-B491FDEC0F2A}"/>
              </a:ext>
            </a:extLst>
          </p:cNvPr>
          <p:cNvPicPr>
            <a:picLocks noChangeAspect="1"/>
          </p:cNvPicPr>
          <p:nvPr/>
        </p:nvPicPr>
        <p:blipFill>
          <a:blip r:embed="rId2"/>
          <a:stretch>
            <a:fillRect/>
          </a:stretch>
        </p:blipFill>
        <p:spPr>
          <a:xfrm>
            <a:off x="6853087" y="2046376"/>
            <a:ext cx="1730188" cy="2514715"/>
          </a:xfrm>
          <a:prstGeom prst="rect">
            <a:avLst/>
          </a:prstGeom>
        </p:spPr>
      </p:pic>
    </p:spTree>
    <p:extLst>
      <p:ext uri="{BB962C8B-B14F-4D97-AF65-F5344CB8AC3E}">
        <p14:creationId xmlns:p14="http://schemas.microsoft.com/office/powerpoint/2010/main" val="376866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A7D6-2CFA-44F9-B1F7-2BD6B53CF848}"/>
              </a:ext>
            </a:extLst>
          </p:cNvPr>
          <p:cNvSpPr>
            <a:spLocks noGrp="1"/>
          </p:cNvSpPr>
          <p:nvPr>
            <p:ph type="title"/>
          </p:nvPr>
        </p:nvSpPr>
        <p:spPr>
          <a:xfrm>
            <a:off x="592184" y="185077"/>
            <a:ext cx="10761616" cy="1325563"/>
          </a:xfrm>
        </p:spPr>
        <p:txBody>
          <a:bodyPr/>
          <a:lstStyle/>
          <a:p>
            <a:pPr algn="ctr"/>
            <a:r>
              <a:rPr lang="en-US" dirty="0"/>
              <a:t>Susanne V. Hering Award</a:t>
            </a:r>
          </a:p>
        </p:txBody>
      </p:sp>
      <p:sp>
        <p:nvSpPr>
          <p:cNvPr id="3" name="Content Placeholder 2">
            <a:extLst>
              <a:ext uri="{FF2B5EF4-FFF2-40B4-BE49-F238E27FC236}">
                <a16:creationId xmlns:a16="http://schemas.microsoft.com/office/drawing/2014/main" id="{D1FC4A01-00F8-40A4-803B-8EB1AEAB50D0}"/>
              </a:ext>
            </a:extLst>
          </p:cNvPr>
          <p:cNvSpPr>
            <a:spLocks noGrp="1"/>
          </p:cNvSpPr>
          <p:nvPr>
            <p:ph idx="1"/>
          </p:nvPr>
        </p:nvSpPr>
        <p:spPr/>
        <p:txBody>
          <a:bodyPr>
            <a:normAutofit lnSpcReduction="10000"/>
          </a:bodyPr>
          <a:lstStyle/>
          <a:p>
            <a:pPr marL="0" indent="0" algn="ctr">
              <a:spcAft>
                <a:spcPts val="1800"/>
              </a:spcAft>
              <a:buNone/>
            </a:pPr>
            <a:r>
              <a:rPr lang="en-US" dirty="0">
                <a:latin typeface="Arial" panose="020B0604020202020204" pitchFamily="34" charset="0"/>
                <a:cs typeface="Arial" panose="020B0604020202020204" pitchFamily="34" charset="0"/>
              </a:rPr>
              <a:t>This award honors Susanne V. Hering, who is well known for her development of innovative measurement instrumentation, and for her efforts to build AAAR in to a vibrant, sustainable community for aerosol scientists. </a:t>
            </a:r>
          </a:p>
          <a:p>
            <a:pPr marL="0" indent="0" algn="ctr">
              <a:spcAft>
                <a:spcPts val="1800"/>
              </a:spcAft>
              <a:buNone/>
            </a:pPr>
            <a:r>
              <a:rPr lang="en-US" dirty="0">
                <a:solidFill>
                  <a:srgbClr val="E6E6E6"/>
                </a:solidFill>
                <a:latin typeface="Arial" panose="020B0604020202020204" pitchFamily="34" charset="0"/>
                <a:cs typeface="Arial" panose="020B0604020202020204" pitchFamily="34" charset="0"/>
              </a:rPr>
              <a:t>The Susanne V. Hering Award</a:t>
            </a:r>
          </a:p>
          <a:p>
            <a:pPr marL="0" indent="0" algn="ctr">
              <a:spcAft>
                <a:spcPts val="1800"/>
              </a:spcAft>
              <a:buNone/>
            </a:pPr>
            <a:r>
              <a:rPr lang="en-US" dirty="0">
                <a:solidFill>
                  <a:srgbClr val="E6E6E6"/>
                </a:solidFill>
                <a:latin typeface="Arial" panose="020B0604020202020204" pitchFamily="34" charset="0"/>
                <a:cs typeface="Arial" panose="020B0604020202020204" pitchFamily="34" charset="0"/>
              </a:rPr>
              <a:t>“Recognizes outstanding contributions to aerosol science. The purpose of the award is to recognize accomplishments and encourage further research in the field of aerosol science with special emphasis on work that has had a significant impact on public health, the built environment, or the global ecosystem.</a:t>
            </a:r>
            <a:endParaRPr lang="en-US" dirty="0"/>
          </a:p>
        </p:txBody>
      </p:sp>
      <p:sp>
        <p:nvSpPr>
          <p:cNvPr id="4" name="Slide Number Placeholder 3">
            <a:extLst>
              <a:ext uri="{FF2B5EF4-FFF2-40B4-BE49-F238E27FC236}">
                <a16:creationId xmlns:a16="http://schemas.microsoft.com/office/drawing/2014/main" id="{D0BAFFD0-EC0C-4DC1-B626-60F7641E823E}"/>
              </a:ext>
            </a:extLst>
          </p:cNvPr>
          <p:cNvSpPr>
            <a:spLocks noGrp="1"/>
          </p:cNvSpPr>
          <p:nvPr>
            <p:ph type="sldNum" sz="quarter" idx="12"/>
          </p:nvPr>
        </p:nvSpPr>
        <p:spPr/>
        <p:txBody>
          <a:bodyPr/>
          <a:lstStyle/>
          <a:p>
            <a:fld id="{ED23575A-C67B-4845-AEAE-1BECBEE15E1A}" type="slidenum">
              <a:rPr lang="en-US" smtClean="0"/>
              <a:t>2</a:t>
            </a:fld>
            <a:endParaRPr lang="en-US"/>
          </a:p>
        </p:txBody>
      </p:sp>
      <p:sp>
        <p:nvSpPr>
          <p:cNvPr id="7" name="TextBox 6">
            <a:extLst>
              <a:ext uri="{FF2B5EF4-FFF2-40B4-BE49-F238E27FC236}">
                <a16:creationId xmlns:a16="http://schemas.microsoft.com/office/drawing/2014/main" id="{F5368FF9-E5CE-4C1E-B85C-591DDF101105}"/>
              </a:ext>
            </a:extLst>
          </p:cNvPr>
          <p:cNvSpPr txBox="1"/>
          <p:nvPr/>
        </p:nvSpPr>
        <p:spPr>
          <a:xfrm>
            <a:off x="2514600" y="6081991"/>
            <a:ext cx="6096000" cy="369332"/>
          </a:xfrm>
          <a:prstGeom prst="rect">
            <a:avLst/>
          </a:prstGeom>
          <a:noFill/>
        </p:spPr>
        <p:txBody>
          <a:bodyPr wrap="square">
            <a:spAutoFit/>
          </a:bodyPr>
          <a:lstStyle/>
          <a:p>
            <a:pPr algn="ctr"/>
            <a:r>
              <a:rPr lang="en-US" sz="1800" b="1" dirty="0">
                <a:solidFill>
                  <a:srgbClr val="C76645"/>
                </a:solidFill>
              </a:rPr>
              <a:t>American Association for Aerosol Research</a:t>
            </a:r>
          </a:p>
        </p:txBody>
      </p:sp>
    </p:spTree>
    <p:extLst>
      <p:ext uri="{BB962C8B-B14F-4D97-AF65-F5344CB8AC3E}">
        <p14:creationId xmlns:p14="http://schemas.microsoft.com/office/powerpoint/2010/main" val="414489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8AEDCA3-D6D6-40A5-9B5E-F9E7044C1009}"/>
              </a:ext>
            </a:extLst>
          </p:cNvPr>
          <p:cNvSpPr>
            <a:spLocks noGrp="1"/>
          </p:cNvSpPr>
          <p:nvPr>
            <p:ph type="title"/>
          </p:nvPr>
        </p:nvSpPr>
        <p:spPr>
          <a:xfrm>
            <a:off x="949234" y="185077"/>
            <a:ext cx="10404565" cy="1325563"/>
          </a:xfrm>
        </p:spPr>
        <p:txBody>
          <a:bodyPr/>
          <a:lstStyle/>
          <a:p>
            <a:pPr algn="ctr"/>
            <a:r>
              <a:rPr lang="en-US" dirty="0"/>
              <a:t>2021 Recipient of the Susanne V. Hering Award</a:t>
            </a:r>
          </a:p>
        </p:txBody>
      </p:sp>
      <p:sp>
        <p:nvSpPr>
          <p:cNvPr id="4" name="Slide Number Placeholder 3">
            <a:extLst>
              <a:ext uri="{FF2B5EF4-FFF2-40B4-BE49-F238E27FC236}">
                <a16:creationId xmlns:a16="http://schemas.microsoft.com/office/drawing/2014/main" id="{D0BAFFD0-EC0C-4DC1-B626-60F7641E823E}"/>
              </a:ext>
            </a:extLst>
          </p:cNvPr>
          <p:cNvSpPr>
            <a:spLocks noGrp="1"/>
          </p:cNvSpPr>
          <p:nvPr>
            <p:ph type="sldNum" sz="quarter" idx="12"/>
          </p:nvPr>
        </p:nvSpPr>
        <p:spPr/>
        <p:txBody>
          <a:bodyPr/>
          <a:lstStyle/>
          <a:p>
            <a:fld id="{ED23575A-C67B-4845-AEAE-1BECBEE15E1A}" type="slidenum">
              <a:rPr lang="en-US" smtClean="0"/>
              <a:t>3</a:t>
            </a:fld>
            <a:endParaRPr lang="en-US"/>
          </a:p>
        </p:txBody>
      </p:sp>
      <p:sp>
        <p:nvSpPr>
          <p:cNvPr id="11" name="TextBox 10">
            <a:extLst>
              <a:ext uri="{FF2B5EF4-FFF2-40B4-BE49-F238E27FC236}">
                <a16:creationId xmlns:a16="http://schemas.microsoft.com/office/drawing/2014/main" id="{FE14A3F6-5F83-468E-8105-02442CEB32B7}"/>
              </a:ext>
            </a:extLst>
          </p:cNvPr>
          <p:cNvSpPr txBox="1"/>
          <p:nvPr/>
        </p:nvSpPr>
        <p:spPr>
          <a:xfrm>
            <a:off x="2798655" y="5894685"/>
            <a:ext cx="6594690" cy="461665"/>
          </a:xfrm>
          <a:prstGeom prst="rect">
            <a:avLst/>
          </a:prstGeom>
          <a:noFill/>
        </p:spPr>
        <p:txBody>
          <a:bodyPr wrap="none" rtlCol="0">
            <a:spAutoFit/>
          </a:bodyPr>
          <a:lstStyle/>
          <a:p>
            <a:pPr algn="ctr"/>
            <a:r>
              <a:rPr lang="en-US" sz="2400" b="1" dirty="0">
                <a:solidFill>
                  <a:srgbClr val="C76645"/>
                </a:solidFill>
              </a:rPr>
              <a:t>American Association for Aerosol Research</a:t>
            </a:r>
          </a:p>
        </p:txBody>
      </p:sp>
      <p:pic>
        <p:nvPicPr>
          <p:cNvPr id="3" name="Picture 2" descr="A person smiling for the camera&#10;&#10;Description automatically generated with low confidence">
            <a:extLst>
              <a:ext uri="{FF2B5EF4-FFF2-40B4-BE49-F238E27FC236}">
                <a16:creationId xmlns:a16="http://schemas.microsoft.com/office/drawing/2014/main" id="{5ABC3FFB-76D5-4825-A501-289633C629BD}"/>
              </a:ext>
            </a:extLst>
          </p:cNvPr>
          <p:cNvPicPr>
            <a:picLocks noChangeAspect="1"/>
          </p:cNvPicPr>
          <p:nvPr/>
        </p:nvPicPr>
        <p:blipFill rotWithShape="1">
          <a:blip r:embed="rId2"/>
          <a:srcRect l="19930" r="12267"/>
          <a:stretch/>
        </p:blipFill>
        <p:spPr>
          <a:xfrm>
            <a:off x="500062" y="1852283"/>
            <a:ext cx="2743201" cy="2696573"/>
          </a:xfrm>
          <a:prstGeom prst="rect">
            <a:avLst/>
          </a:prstGeom>
        </p:spPr>
      </p:pic>
      <p:sp>
        <p:nvSpPr>
          <p:cNvPr id="5" name="TextBox 4">
            <a:extLst>
              <a:ext uri="{FF2B5EF4-FFF2-40B4-BE49-F238E27FC236}">
                <a16:creationId xmlns:a16="http://schemas.microsoft.com/office/drawing/2014/main" id="{51397DC9-DD37-433F-A169-EE959CDDA9FE}"/>
              </a:ext>
            </a:extLst>
          </p:cNvPr>
          <p:cNvSpPr txBox="1"/>
          <p:nvPr/>
        </p:nvSpPr>
        <p:spPr>
          <a:xfrm>
            <a:off x="3943350" y="1522154"/>
            <a:ext cx="8115299" cy="4801314"/>
          </a:xfrm>
          <a:prstGeom prst="rect">
            <a:avLst/>
          </a:prstGeom>
          <a:noFill/>
        </p:spPr>
        <p:txBody>
          <a:bodyPr wrap="square" rtlCol="0">
            <a:spAutoFit/>
          </a:bodyPr>
          <a:lstStyle/>
          <a:p>
            <a:r>
              <a:rPr lang="en-US" dirty="0">
                <a:solidFill>
                  <a:schemeClr val="bg1"/>
                </a:solidFill>
              </a:rPr>
              <a:t>Linsey Marr is the Charles P. Lunsford Professor of Civil and Environmental Engineering at Virginia Tech. </a:t>
            </a:r>
          </a:p>
          <a:p>
            <a:endParaRPr lang="en-US" dirty="0">
              <a:solidFill>
                <a:schemeClr val="bg1"/>
              </a:solidFill>
            </a:endParaRPr>
          </a:p>
          <a:p>
            <a:r>
              <a:rPr lang="en-US" dirty="0">
                <a:solidFill>
                  <a:schemeClr val="bg1"/>
                </a:solidFill>
              </a:rPr>
              <a:t>“No one better manifests the spirit of this award than Prof. Linsey Marr. Throughout her stellar career, Prof. Marr excelled in not one, but in two of these areas: public health and the built environment. “</a:t>
            </a:r>
          </a:p>
          <a:p>
            <a:endParaRPr lang="en-US" dirty="0">
              <a:solidFill>
                <a:schemeClr val="bg1"/>
              </a:solidFill>
            </a:endParaRPr>
          </a:p>
          <a:p>
            <a:r>
              <a:rPr lang="en-US" dirty="0">
                <a:solidFill>
                  <a:schemeClr val="bg1"/>
                </a:solidFill>
              </a:rPr>
              <a:t>“She was prepared to take a prominent role in the education of</a:t>
            </a:r>
          </a:p>
          <a:p>
            <a:r>
              <a:rPr lang="en-US" dirty="0">
                <a:solidFill>
                  <a:schemeClr val="bg1"/>
                </a:solidFill>
              </a:rPr>
              <a:t>policy makers, the care givers, and the public about the importance of aerosols in transmission of COVID-19 because she began asking key questions about transport of viruses, both in the indoor environment and long-range transport in the global environment, and built a research program in an area that had received little attention.“</a:t>
            </a:r>
          </a:p>
          <a:p>
            <a:endParaRPr lang="en-US" dirty="0">
              <a:solidFill>
                <a:schemeClr val="bg1"/>
              </a:solidFill>
            </a:endParaRPr>
          </a:p>
          <a:p>
            <a:r>
              <a:rPr lang="en-US" dirty="0">
                <a:solidFill>
                  <a:schemeClr val="bg1"/>
                </a:solidFill>
              </a:rPr>
              <a:t>“Together, her research and outreach have had a significant impact on public health during the current global pandemic.“</a:t>
            </a:r>
          </a:p>
          <a:p>
            <a:endParaRPr lang="en-US" dirty="0">
              <a:solidFill>
                <a:schemeClr val="bg1"/>
              </a:solidFill>
            </a:endParaRPr>
          </a:p>
        </p:txBody>
      </p:sp>
      <p:sp>
        <p:nvSpPr>
          <p:cNvPr id="2" name="TextBox 1">
            <a:extLst>
              <a:ext uri="{FF2B5EF4-FFF2-40B4-BE49-F238E27FC236}">
                <a16:creationId xmlns:a16="http://schemas.microsoft.com/office/drawing/2014/main" id="{C998303E-407D-4130-AD7B-8E556D7C31A5}"/>
              </a:ext>
            </a:extLst>
          </p:cNvPr>
          <p:cNvSpPr txBox="1"/>
          <p:nvPr/>
        </p:nvSpPr>
        <p:spPr>
          <a:xfrm>
            <a:off x="791110" y="4890499"/>
            <a:ext cx="1912703" cy="461665"/>
          </a:xfrm>
          <a:prstGeom prst="rect">
            <a:avLst/>
          </a:prstGeom>
          <a:noFill/>
        </p:spPr>
        <p:txBody>
          <a:bodyPr wrap="none" rtlCol="0">
            <a:spAutoFit/>
          </a:bodyPr>
          <a:lstStyle/>
          <a:p>
            <a:r>
              <a:rPr lang="en-US" sz="2400" b="1" dirty="0">
                <a:solidFill>
                  <a:srgbClr val="E6E6E6"/>
                </a:solidFill>
              </a:rPr>
              <a:t>Linsey Marr</a:t>
            </a:r>
          </a:p>
        </p:txBody>
      </p:sp>
    </p:spTree>
    <p:extLst>
      <p:ext uri="{BB962C8B-B14F-4D97-AF65-F5344CB8AC3E}">
        <p14:creationId xmlns:p14="http://schemas.microsoft.com/office/powerpoint/2010/main" val="2718632093"/>
      </p:ext>
    </p:extLst>
  </p:cSld>
  <p:clrMapOvr>
    <a:masterClrMapping/>
  </p:clrMapOvr>
</p:sld>
</file>

<file path=ppt/theme/theme1.xml><?xml version="1.0" encoding="utf-8"?>
<a:theme xmlns:a="http://schemas.openxmlformats.org/drawingml/2006/main" name="Office Theme">
  <a:themeElements>
    <a:clrScheme name="NACNS 2021 Conference">
      <a:dk1>
        <a:srgbClr val="000000"/>
      </a:dk1>
      <a:lt1>
        <a:srgbClr val="FFFFFF"/>
      </a:lt1>
      <a:dk2>
        <a:srgbClr val="3D58A7"/>
      </a:dk2>
      <a:lt2>
        <a:srgbClr val="E7E6E6"/>
      </a:lt2>
      <a:accent1>
        <a:srgbClr val="008A62"/>
      </a:accent1>
      <a:accent2>
        <a:srgbClr val="FFC23F"/>
      </a:accent2>
      <a:accent3>
        <a:srgbClr val="6DC560"/>
      </a:accent3>
      <a:accent4>
        <a:srgbClr val="B600CD"/>
      </a:accent4>
      <a:accent5>
        <a:srgbClr val="44DBD7"/>
      </a:accent5>
      <a:accent6>
        <a:srgbClr val="FF774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dcf1435-83d7-457b-8868-7ebdb82785c1">
      <UserInfo>
        <DisplayName>Corinne St. Laurent</DisplayName>
        <AccountId>124</AccountId>
        <AccountType/>
      </UserInfo>
      <UserInfo>
        <DisplayName>Jacqueline Wu</DisplayName>
        <AccountId>13</AccountId>
        <AccountType/>
      </UserInfo>
      <UserInfo>
        <DisplayName>Jordan Schille</DisplayName>
        <AccountId>189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F0B0CCD31B8A499704C41CC6D4083C" ma:contentTypeVersion="13" ma:contentTypeDescription="Create a new document." ma:contentTypeScope="" ma:versionID="7f199e16a4c248647a169347cc7787c9">
  <xsd:schema xmlns:xsd="http://www.w3.org/2001/XMLSchema" xmlns:xs="http://www.w3.org/2001/XMLSchema" xmlns:p="http://schemas.microsoft.com/office/2006/metadata/properties" xmlns:ns2="c1df7df8-48bb-49ae-9a42-dff91feeedae" xmlns:ns3="adcf1435-83d7-457b-8868-7ebdb82785c1" targetNamespace="http://schemas.microsoft.com/office/2006/metadata/properties" ma:root="true" ma:fieldsID="18a1504e5287ba481f661bc518bdb296" ns2:_="" ns3:_="">
    <xsd:import namespace="c1df7df8-48bb-49ae-9a42-dff91feeedae"/>
    <xsd:import namespace="adcf1435-83d7-457b-8868-7ebdb82785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f7df8-48bb-49ae-9a42-dff91feeed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cf1435-83d7-457b-8868-7ebdb82785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66402-2F64-4162-A41F-8B9F31CBC80F}">
  <ds:schemaRefs>
    <ds:schemaRef ds:uri="adcf1435-83d7-457b-8868-7ebdb82785c1"/>
    <ds:schemaRef ds:uri="c1df7df8-48bb-49ae-9a42-dff91feeed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F80206-6526-478C-A22D-10D961B27F90}">
  <ds:schemaRefs>
    <ds:schemaRef ds:uri="adcf1435-83d7-457b-8868-7ebdb82785c1"/>
    <ds:schemaRef ds:uri="c1df7df8-48bb-49ae-9a42-dff91feeed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E446FE-E07D-4E8E-98CB-F64E3E42B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2767</TotalTime>
  <Words>287</Words>
  <Application>Microsoft Macintosh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Susanne V. Hering Award</vt:lpstr>
      <vt:lpstr>Susanne V. Hering Award</vt:lpstr>
      <vt:lpstr>2021 Recipient of the Susanne V. Hering Award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Tudor Vedeanu</dc:creator>
  <cp:lastModifiedBy>Microsoft Office User</cp:lastModifiedBy>
  <cp:revision>6</cp:revision>
  <dcterms:created xsi:type="dcterms:W3CDTF">2020-12-15T17:57:05Z</dcterms:created>
  <dcterms:modified xsi:type="dcterms:W3CDTF">2021-10-07T18:36:33Z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0x01010011F0B0CCD31B8A499704C41CC6D4083C</vt:lpwstr>
  </property>
</Properties>
</file>