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5" d="100"/>
          <a:sy n="105" d="100"/>
        </p:scale>
        <p:origin x="-936"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fontScale="90000"/>
          </a:bodyPr>
          <a:lstStyle/>
          <a:p>
            <a:r>
              <a:rPr lang="en-US" b="1" dirty="0" smtClean="0"/>
              <a:t>Sheldon K. Friedlander Award</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descr="Picture of Sheldon K. Friedlander, Ph.D."/>
          <p:cNvPicPr>
            <a:picLocks noChangeAspect="1" noChangeArrowheads="1"/>
          </p:cNvPicPr>
          <p:nvPr/>
        </p:nvPicPr>
        <p:blipFill>
          <a:blip r:embed="rId2"/>
          <a:srcRect/>
          <a:stretch>
            <a:fillRect/>
          </a:stretch>
        </p:blipFill>
        <p:spPr bwMode="auto">
          <a:xfrm>
            <a:off x="3659386" y="721593"/>
            <a:ext cx="1825229" cy="2591991"/>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830997"/>
          </a:xfrm>
          <a:prstGeom prst="rect">
            <a:avLst/>
          </a:prstGeom>
          <a:noFill/>
        </p:spPr>
        <p:txBody>
          <a:bodyPr wrap="square" rtlCol="0">
            <a:spAutoFit/>
          </a:bodyPr>
          <a:lstStyle/>
          <a:p>
            <a:pPr algn="ctr"/>
            <a:r>
              <a:rPr lang="en-US" sz="2400" dirty="0"/>
              <a:t>This award honors professor Sheldon Friedlander for his leadership as a researcher, teacher and pioneer in aerosol science.</a:t>
            </a:r>
          </a:p>
        </p:txBody>
      </p:sp>
      <p:sp>
        <p:nvSpPr>
          <p:cNvPr id="5" name="TextBox 4"/>
          <p:cNvSpPr txBox="1"/>
          <p:nvPr/>
        </p:nvSpPr>
        <p:spPr>
          <a:xfrm>
            <a:off x="681528" y="3473603"/>
            <a:ext cx="7780945" cy="2677656"/>
          </a:xfrm>
          <a:prstGeom prst="rect">
            <a:avLst/>
          </a:prstGeom>
          <a:noFill/>
        </p:spPr>
        <p:txBody>
          <a:bodyPr wrap="square" rtlCol="0">
            <a:spAutoFit/>
          </a:bodyPr>
          <a:lstStyle/>
          <a:p>
            <a:pPr algn="ctr"/>
            <a:r>
              <a:rPr lang="en-US" sz="2800" dirty="0"/>
              <a:t>The </a:t>
            </a:r>
            <a:r>
              <a:rPr lang="en-US" sz="2800" b="1" dirty="0"/>
              <a:t>Sheldon K. Friedlander Award</a:t>
            </a:r>
          </a:p>
          <a:p>
            <a:pPr algn="ctr"/>
            <a:r>
              <a:rPr lang="en-US" sz="2800" i="1" dirty="0"/>
              <a:t>“recognizes an outstanding dissertation by an individual who has earned a doctoral degree. The dissertation can be in any discipline in the physical, biomedical or engineering sciences but has to be in a field of aerosol science and technology.”</a:t>
            </a:r>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257"/>
            <a:ext cx="7886700" cy="1325563"/>
          </a:xfrm>
        </p:spPr>
        <p:txBody>
          <a:bodyPr>
            <a:normAutofit/>
          </a:bodyPr>
          <a:lstStyle/>
          <a:p>
            <a:pPr algn="ctr"/>
            <a:r>
              <a:rPr lang="en-US" sz="3200" b="1" dirty="0" smtClean="0"/>
              <a:t>2016 </a:t>
            </a:r>
            <a:r>
              <a:rPr lang="en-US" sz="3200" b="1" dirty="0"/>
              <a:t>Recipient of the</a:t>
            </a:r>
            <a:br>
              <a:rPr lang="en-US" sz="3200" b="1" dirty="0"/>
            </a:br>
            <a:r>
              <a:rPr lang="en-US" sz="3200" b="1" dirty="0"/>
              <a:t>Sheldon K. Friedlander Award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5008" y="2920903"/>
            <a:ext cx="1658405" cy="2316494"/>
          </a:xfrm>
          <a:prstGeom prst="rect">
            <a:avLst/>
          </a:prstGeom>
        </p:spPr>
      </p:pic>
      <p:sp>
        <p:nvSpPr>
          <p:cNvPr id="4" name="Content Placeholder 3"/>
          <p:cNvSpPr>
            <a:spLocks noGrp="1"/>
          </p:cNvSpPr>
          <p:nvPr>
            <p:ph sz="half" idx="2"/>
          </p:nvPr>
        </p:nvSpPr>
        <p:spPr>
          <a:xfrm>
            <a:off x="2302418" y="2228448"/>
            <a:ext cx="6482687" cy="3961285"/>
          </a:xfrm>
        </p:spPr>
        <p:txBody>
          <a:bodyPr>
            <a:noAutofit/>
          </a:bodyPr>
          <a:lstStyle/>
          <a:p>
            <a:r>
              <a:rPr lang="en-US" sz="1500" dirty="0"/>
              <a:t>In his PhD thesis, </a:t>
            </a:r>
            <a:r>
              <a:rPr lang="en-US" sz="1500" dirty="0" smtClean="0"/>
              <a:t>he</a:t>
            </a:r>
            <a:r>
              <a:rPr lang="en-US" sz="1500" dirty="0" smtClean="0"/>
              <a:t> </a:t>
            </a:r>
            <a:r>
              <a:rPr lang="en-US" sz="1500" dirty="0"/>
              <a:t>tackles one of the more complex questions in atmospheric aerosols – that of characterizing and understanding secondary organic material. He significantly advanced the capabilities of the Thermal Desorption Aerosol Gas Chromatography system for in-situ, time-resolved, molecular level characterization of organic aerosols. </a:t>
            </a:r>
            <a:endParaRPr lang="en-US" sz="1500" dirty="0" smtClean="0"/>
          </a:p>
          <a:p>
            <a:r>
              <a:rPr lang="en-US" sz="1500" dirty="0"/>
              <a:t>D</a:t>
            </a:r>
            <a:r>
              <a:rPr lang="en-US" sz="1500" dirty="0" smtClean="0"/>
              <a:t>eveloped </a:t>
            </a:r>
            <a:r>
              <a:rPr lang="en-US" sz="1500" dirty="0"/>
              <a:t>automated introduction of standards to every sample, thereby enabling quantitative measurements. He introduced on-line derivatization, vastly extending the range of measurable compounds to include the polar organic fraction that play such an important role in atmospheric chemistry. He developed software tools for semi-automated data analysis, vastly reducing the time required to develop time lines of hundreds of organic compounds. </a:t>
            </a:r>
            <a:endParaRPr lang="en-US" sz="1500" dirty="0" smtClean="0"/>
          </a:p>
          <a:p>
            <a:r>
              <a:rPr lang="en-US" sz="1500" dirty="0" smtClean="0"/>
              <a:t>In </a:t>
            </a:r>
            <a:r>
              <a:rPr lang="en-US" sz="1500" dirty="0"/>
              <a:t>related work, he coupled the soft VUV ionization for multidimensional chromatography and high-resolution mass spectroscopy to resolve the isomeric composition of complex alkane mixtures, and to study their heterogeneous oxidation by OH. Through these efforts he characterized the relative oxidation rates and product trees as a function of the alkane branching, or cyclic rings. </a:t>
            </a:r>
            <a:endParaRPr lang="en-US" sz="1500" dirty="0" smtClean="0"/>
          </a:p>
          <a:p>
            <a:r>
              <a:rPr lang="en-US" sz="1500" dirty="0" smtClean="0"/>
              <a:t>Most </a:t>
            </a:r>
            <a:r>
              <a:rPr lang="en-US" sz="1500" dirty="0"/>
              <a:t>important is his scientific vision, and the significant advances he has made towards a structurally informed classification framework for improved prediction of the oxidation pathways of atmospheric organic mixtures. </a:t>
            </a:r>
            <a:endParaRPr lang="en-US" sz="1500" dirty="0"/>
          </a:p>
        </p:txBody>
      </p:sp>
      <p:pic>
        <p:nvPicPr>
          <p:cNvPr id="7" name="Picture 7" descr="AAAR logo"/>
          <p:cNvPicPr>
            <a:picLocks noChangeAspect="1" noChangeArrowheads="1"/>
          </p:cNvPicPr>
          <p:nvPr/>
        </p:nvPicPr>
        <p:blipFill>
          <a:blip r:embed="rId3"/>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2" y="1286143"/>
            <a:ext cx="5428716" cy="1261884"/>
          </a:xfrm>
          <a:prstGeom prst="rect">
            <a:avLst/>
          </a:prstGeom>
          <a:noFill/>
        </p:spPr>
        <p:txBody>
          <a:bodyPr wrap="square" rtlCol="0">
            <a:spAutoFit/>
          </a:bodyPr>
          <a:lstStyle/>
          <a:p>
            <a:pPr algn="ctr" eaLnBrk="0" hangingPunct="0"/>
            <a:r>
              <a:rPr lang="en-US" sz="2800" b="1" i="1" dirty="0">
                <a:solidFill>
                  <a:srgbClr val="000000"/>
                </a:solidFill>
                <a:ea typeface="Helvetica" pitchFamily="34" charset="0"/>
                <a:cs typeface="Times" pitchFamily="18" charset="0"/>
              </a:rPr>
              <a:t>Gabriel </a:t>
            </a:r>
            <a:r>
              <a:rPr lang="en-US" sz="2800" b="1" i="1" dirty="0" err="1">
                <a:solidFill>
                  <a:srgbClr val="000000"/>
                </a:solidFill>
                <a:ea typeface="Helvetica" pitchFamily="34" charset="0"/>
                <a:cs typeface="Times" pitchFamily="18" charset="0"/>
              </a:rPr>
              <a:t>Isaacman-VanWertz</a:t>
            </a:r>
            <a:r>
              <a:rPr lang="en-US" sz="2800" b="1" i="1" dirty="0">
                <a:solidFill>
                  <a:srgbClr val="000000"/>
                </a:solidFill>
                <a:ea typeface="Helvetica" pitchFamily="34" charset="0"/>
                <a:cs typeface="Times" pitchFamily="18" charset="0"/>
              </a:rPr>
              <a:t> </a:t>
            </a:r>
          </a:p>
          <a:p>
            <a:pPr algn="ctr"/>
            <a:r>
              <a:rPr lang="en-US" sz="2400" i="1" dirty="0">
                <a:solidFill>
                  <a:srgbClr val="000000"/>
                </a:solidFill>
                <a:ea typeface="Helvetica" pitchFamily="34" charset="0"/>
                <a:cs typeface="Times" pitchFamily="18" charset="0"/>
              </a:rPr>
              <a:t>University of </a:t>
            </a:r>
            <a:r>
              <a:rPr lang="en-US" sz="2400" i="1" dirty="0" smtClean="0">
                <a:solidFill>
                  <a:srgbClr val="000000"/>
                </a:solidFill>
                <a:ea typeface="Helvetica" pitchFamily="34" charset="0"/>
                <a:cs typeface="Times" pitchFamily="18" charset="0"/>
              </a:rPr>
              <a:t>California</a:t>
            </a:r>
            <a:endParaRPr lang="en-US" sz="2400" i="1" dirty="0">
              <a:solidFill>
                <a:srgbClr val="000000"/>
              </a:solidFill>
              <a:ea typeface="Helvetica" pitchFamily="34" charset="0"/>
              <a:cs typeface="Times" pitchFamily="18" charset="0"/>
            </a:endParaRPr>
          </a:p>
          <a:p>
            <a:pPr algn="ctr"/>
            <a:endParaRPr lang="en-US" sz="2400" i="1" dirty="0"/>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297</Words>
  <Application>Microsoft Office PowerPoint</Application>
  <PresentationFormat>On-screen Show (4:3)</PresentationFormat>
  <Paragraphs>12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Sheldon K. Friedlander Award</vt:lpstr>
      <vt:lpstr>PowerPoint Presentation</vt:lpstr>
      <vt:lpstr>2016 Recipient of the Sheldon K. Friedlander Award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18</cp:revision>
  <dcterms:created xsi:type="dcterms:W3CDTF">2014-10-06T20:03:19Z</dcterms:created>
  <dcterms:modified xsi:type="dcterms:W3CDTF">2016-09-16T14:17:48Z</dcterms:modified>
</cp:coreProperties>
</file>