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92" r:id="rId5"/>
    <p:sldId id="278" r:id="rId6"/>
    <p:sldId id="29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B55B40"/>
    <a:srgbClr val="C76645"/>
    <a:srgbClr val="F0C08F"/>
    <a:srgbClr val="E0AEA0"/>
    <a:srgbClr val="C36045"/>
    <a:srgbClr val="BD58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5976" autoAdjust="0"/>
  </p:normalViewPr>
  <p:slideViewPr>
    <p:cSldViewPr snapToGrid="0">
      <p:cViewPr varScale="1">
        <p:scale>
          <a:sx n="111" d="100"/>
          <a:sy n="111" d="100"/>
        </p:scale>
        <p:origin x="632" y="2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45ED49-5535-FE4A-AD1C-D70D18848248}" type="datetimeFigureOut">
              <a:rPr lang="en-US" smtClean="0"/>
              <a:t>10/7/21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550385-0D33-F949-A685-87E9B92E3902}" type="slidenum">
              <a:rPr lang="en-US" smtClean="0"/>
              <a:t>‹#›</a:t>
            </a:fld>
            <a:endParaRPr lang="en-US"/>
          </a:p>
        </p:txBody>
      </p:sp>
    </p:spTree>
    <p:extLst>
      <p:ext uri="{BB962C8B-B14F-4D97-AF65-F5344CB8AC3E}">
        <p14:creationId xmlns:p14="http://schemas.microsoft.com/office/powerpoint/2010/main" val="1663494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2550385-0D33-F949-A685-87E9B92E3902}" type="slidenum">
              <a:rPr lang="en-US" smtClean="0"/>
              <a:t>2</a:t>
            </a:fld>
            <a:endParaRPr lang="en-US"/>
          </a:p>
        </p:txBody>
      </p:sp>
    </p:spTree>
    <p:extLst>
      <p:ext uri="{BB962C8B-B14F-4D97-AF65-F5344CB8AC3E}">
        <p14:creationId xmlns:p14="http://schemas.microsoft.com/office/powerpoint/2010/main" val="1190977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79F6D-E48D-4642-ADAA-68C3483ABF95}"/>
              </a:ext>
            </a:extLst>
          </p:cNvPr>
          <p:cNvSpPr>
            <a:spLocks noGrp="1"/>
          </p:cNvSpPr>
          <p:nvPr>
            <p:ph type="ctrTitle"/>
          </p:nvPr>
        </p:nvSpPr>
        <p:spPr>
          <a:xfrm>
            <a:off x="727480" y="3341077"/>
            <a:ext cx="5783108" cy="2576145"/>
          </a:xfrm>
        </p:spPr>
        <p:txBody>
          <a:bodyPr anchor="ctr" anchorCtr="0">
            <a:noAutofit/>
          </a:bodyPr>
          <a:lstStyle>
            <a:lvl1pPr algn="l">
              <a:defRPr sz="4400">
                <a:solidFill>
                  <a:schemeClr val="bg1"/>
                </a:solidFill>
                <a:effectLst>
                  <a:outerShdw blurRad="50800" dist="38100" dir="5400000" algn="t" rotWithShape="0">
                    <a:prstClr val="black">
                      <a:alpha val="40000"/>
                    </a:prstClr>
                  </a:outerShdw>
                </a:effectLst>
              </a:defRPr>
            </a:lvl1pPr>
          </a:lstStyle>
          <a:p>
            <a:r>
              <a:rPr lang="en-US"/>
              <a:t>Click to edit Master title style</a:t>
            </a:r>
          </a:p>
        </p:txBody>
      </p:sp>
      <p:sp>
        <p:nvSpPr>
          <p:cNvPr id="3" name="Subtitle 2">
            <a:extLst>
              <a:ext uri="{FF2B5EF4-FFF2-40B4-BE49-F238E27FC236}">
                <a16:creationId xmlns:a16="http://schemas.microsoft.com/office/drawing/2014/main" id="{FDC13FC4-A356-FD48-B724-485840C25C6B}"/>
              </a:ext>
            </a:extLst>
          </p:cNvPr>
          <p:cNvSpPr>
            <a:spLocks noGrp="1"/>
          </p:cNvSpPr>
          <p:nvPr>
            <p:ph type="subTitle" idx="1"/>
          </p:nvPr>
        </p:nvSpPr>
        <p:spPr>
          <a:xfrm>
            <a:off x="7064346" y="5551135"/>
            <a:ext cx="4830945" cy="1149069"/>
          </a:xfrm>
        </p:spPr>
        <p:txBody>
          <a:bodyPr>
            <a:normAutofit/>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descr="Diagram&#10;&#10;Description automatically generated with medium confidence">
            <a:extLst>
              <a:ext uri="{FF2B5EF4-FFF2-40B4-BE49-F238E27FC236}">
                <a16:creationId xmlns:a16="http://schemas.microsoft.com/office/drawing/2014/main" id="{419265AC-F42C-43A0-828F-387428ABC1E0}"/>
              </a:ext>
            </a:extLst>
          </p:cNvPr>
          <p:cNvPicPr>
            <a:picLocks noChangeAspect="1"/>
          </p:cNvPicPr>
          <p:nvPr userDrawn="1"/>
        </p:nvPicPr>
        <p:blipFill>
          <a:blip r:embed="rId2"/>
          <a:stretch>
            <a:fillRect/>
          </a:stretch>
        </p:blipFill>
        <p:spPr>
          <a:xfrm>
            <a:off x="0" y="355600"/>
            <a:ext cx="12192000" cy="6502400"/>
          </a:xfrm>
          <a:prstGeom prst="rect">
            <a:avLst/>
          </a:prstGeom>
        </p:spPr>
      </p:pic>
      <p:sp>
        <p:nvSpPr>
          <p:cNvPr id="4" name="Rectangle 3">
            <a:extLst>
              <a:ext uri="{FF2B5EF4-FFF2-40B4-BE49-F238E27FC236}">
                <a16:creationId xmlns:a16="http://schemas.microsoft.com/office/drawing/2014/main" id="{A8B0B101-685B-4F78-92CF-695751351939}"/>
              </a:ext>
            </a:extLst>
          </p:cNvPr>
          <p:cNvSpPr/>
          <p:nvPr userDrawn="1"/>
        </p:nvSpPr>
        <p:spPr>
          <a:xfrm>
            <a:off x="0" y="0"/>
            <a:ext cx="12192000" cy="365760"/>
          </a:xfrm>
          <a:prstGeom prst="rect">
            <a:avLst/>
          </a:prstGeom>
          <a:solidFill>
            <a:srgbClr val="BD58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76645"/>
              </a:solidFill>
            </a:endParaRPr>
          </a:p>
        </p:txBody>
      </p:sp>
    </p:spTree>
    <p:extLst>
      <p:ext uri="{BB962C8B-B14F-4D97-AF65-F5344CB8AC3E}">
        <p14:creationId xmlns:p14="http://schemas.microsoft.com/office/powerpoint/2010/main" val="16049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0C08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3D45-2EED-4643-9ABB-9AB47F4D5887}"/>
              </a:ext>
            </a:extLst>
          </p:cNvPr>
          <p:cNvSpPr>
            <a:spLocks noGrp="1"/>
          </p:cNvSpPr>
          <p:nvPr>
            <p:ph type="title"/>
          </p:nvPr>
        </p:nvSpPr>
        <p:spPr>
          <a:xfrm>
            <a:off x="3244362" y="185077"/>
            <a:ext cx="8109437" cy="1325563"/>
          </a:xfrm>
        </p:spPr>
        <p:txBody>
          <a:bodyPr/>
          <a:lstStyle>
            <a:lvl1pPr algn="r">
              <a:defRPr>
                <a:solidFill>
                  <a:schemeClr val="bg1"/>
                </a:solidFill>
                <a:effectLst>
                  <a:outerShdw blurRad="50800" dist="38100" dir="5400000" algn="t" rotWithShape="0">
                    <a:prstClr val="black">
                      <a:alpha val="40000"/>
                    </a:prstClr>
                  </a:outerShdw>
                </a:effectLst>
              </a:defRPr>
            </a:lvl1pPr>
          </a:lstStyle>
          <a:p>
            <a:r>
              <a:rPr lang="en-US"/>
              <a:t>Click to edit Master title style</a:t>
            </a:r>
          </a:p>
        </p:txBody>
      </p:sp>
      <p:sp>
        <p:nvSpPr>
          <p:cNvPr id="3" name="Content Placeholder 2">
            <a:extLst>
              <a:ext uri="{FF2B5EF4-FFF2-40B4-BE49-F238E27FC236}">
                <a16:creationId xmlns:a16="http://schemas.microsoft.com/office/drawing/2014/main" id="{7A08C624-7072-A748-9A9B-450AF66DEB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63E7B57F-6F4E-2F4F-824D-B9FE12DE3DAF}"/>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6" name="Slide Number Placeholder 5">
            <a:extLst>
              <a:ext uri="{FF2B5EF4-FFF2-40B4-BE49-F238E27FC236}">
                <a16:creationId xmlns:a16="http://schemas.microsoft.com/office/drawing/2014/main" id="{170CE6EE-6877-644A-8DE9-B49D3C2C1F7E}"/>
              </a:ext>
            </a:extLst>
          </p:cNvPr>
          <p:cNvSpPr>
            <a:spLocks noGrp="1"/>
          </p:cNvSpPr>
          <p:nvPr>
            <p:ph type="sldNum" sz="quarter" idx="12"/>
          </p:nvPr>
        </p:nvSpPr>
        <p:spPr/>
        <p:txBody>
          <a:bodyPr/>
          <a:lstStyle>
            <a:lvl1pPr>
              <a:defRPr>
                <a:solidFill>
                  <a:schemeClr val="bg1"/>
                </a:solidFill>
              </a:defRPr>
            </a:lvl1pPr>
          </a:lstStyle>
          <a:p>
            <a:fld id="{1B7E926B-EC0D-B447-B494-F6C24721BFB5}" type="slidenum">
              <a:rPr lang="en-US" smtClean="0"/>
              <a:pPr/>
              <a:t>‹#›</a:t>
            </a:fld>
            <a:endParaRPr lang="en-US">
              <a:solidFill>
                <a:schemeClr val="bg1"/>
              </a:solidFill>
            </a:endParaRPr>
          </a:p>
        </p:txBody>
      </p:sp>
      <p:pic>
        <p:nvPicPr>
          <p:cNvPr id="7" name="Picture 6" descr="A picture containing text&#10;&#10;Description automatically generated">
            <a:extLst>
              <a:ext uri="{FF2B5EF4-FFF2-40B4-BE49-F238E27FC236}">
                <a16:creationId xmlns:a16="http://schemas.microsoft.com/office/drawing/2014/main" id="{BD1CEE38-626A-4BCD-BC5D-126A91F34D65}"/>
              </a:ext>
            </a:extLst>
          </p:cNvPr>
          <p:cNvPicPr>
            <a:picLocks noChangeAspect="1"/>
          </p:cNvPicPr>
          <p:nvPr userDrawn="1"/>
        </p:nvPicPr>
        <p:blipFill>
          <a:blip r:embed="rId2"/>
          <a:stretch>
            <a:fillRect/>
          </a:stretch>
        </p:blipFill>
        <p:spPr>
          <a:xfrm>
            <a:off x="0" y="0"/>
            <a:ext cx="18350894" cy="6893349"/>
          </a:xfrm>
          <a:prstGeom prst="rect">
            <a:avLst/>
          </a:prstGeom>
        </p:spPr>
      </p:pic>
    </p:spTree>
    <p:extLst>
      <p:ext uri="{BB962C8B-B14F-4D97-AF65-F5344CB8AC3E}">
        <p14:creationId xmlns:p14="http://schemas.microsoft.com/office/powerpoint/2010/main" val="2305517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2">
    <p:bg>
      <p:bgPr>
        <a:solidFill>
          <a:srgbClr val="F0C08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3D45-2EED-4643-9ABB-9AB47F4D5887}"/>
              </a:ext>
            </a:extLst>
          </p:cNvPr>
          <p:cNvSpPr>
            <a:spLocks noGrp="1"/>
          </p:cNvSpPr>
          <p:nvPr>
            <p:ph type="title"/>
          </p:nvPr>
        </p:nvSpPr>
        <p:spPr>
          <a:xfrm>
            <a:off x="2813538" y="185077"/>
            <a:ext cx="8540261" cy="1325563"/>
          </a:xfrm>
        </p:spPr>
        <p:txBody>
          <a:bodyPr/>
          <a:lstStyle>
            <a:lvl1pPr algn="r">
              <a:defRPr>
                <a:solidFill>
                  <a:srgbClr val="B55B40"/>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7A08C624-7072-A748-9A9B-450AF66DEB5A}"/>
              </a:ext>
            </a:extLst>
          </p:cNvPr>
          <p:cNvSpPr>
            <a:spLocks noGrp="1"/>
          </p:cNvSpPr>
          <p:nvPr>
            <p:ph idx="1"/>
          </p:nvPr>
        </p:nvSpPr>
        <p:spPr/>
        <p:txBody>
          <a:bodyPr/>
          <a:lstStyle>
            <a:lvl1pPr>
              <a:defRPr>
                <a:solidFill>
                  <a:srgbClr val="B55B40"/>
                </a:solidFill>
              </a:defRPr>
            </a:lvl1pPr>
            <a:lvl2pPr>
              <a:defRPr>
                <a:solidFill>
                  <a:srgbClr val="B55B40"/>
                </a:solidFill>
              </a:defRPr>
            </a:lvl2pPr>
            <a:lvl3pPr>
              <a:defRPr>
                <a:solidFill>
                  <a:srgbClr val="B55B40"/>
                </a:solidFill>
              </a:defRPr>
            </a:lvl3pPr>
            <a:lvl4pPr>
              <a:defRPr>
                <a:solidFill>
                  <a:srgbClr val="B55B40"/>
                </a:solidFill>
              </a:defRPr>
            </a:lvl4pPr>
            <a:lvl5pPr>
              <a:defRPr>
                <a:solidFill>
                  <a:srgbClr val="B55B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63E7B57F-6F4E-2F4F-824D-B9FE12DE3DAF}"/>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6" name="Slide Number Placeholder 5">
            <a:extLst>
              <a:ext uri="{FF2B5EF4-FFF2-40B4-BE49-F238E27FC236}">
                <a16:creationId xmlns:a16="http://schemas.microsoft.com/office/drawing/2014/main" id="{170CE6EE-6877-644A-8DE9-B49D3C2C1F7E}"/>
              </a:ext>
            </a:extLst>
          </p:cNvPr>
          <p:cNvSpPr>
            <a:spLocks noGrp="1"/>
          </p:cNvSpPr>
          <p:nvPr>
            <p:ph type="sldNum" sz="quarter" idx="12"/>
          </p:nvPr>
        </p:nvSpPr>
        <p:spPr/>
        <p:txBody>
          <a:bodyPr/>
          <a:lstStyle>
            <a:lvl1pPr>
              <a:defRPr>
                <a:solidFill>
                  <a:schemeClr val="bg1"/>
                </a:solidFill>
              </a:defRPr>
            </a:lvl1pPr>
          </a:lstStyle>
          <a:p>
            <a:fld id="{1B7E926B-EC0D-B447-B494-F6C24721BFB5}" type="slidenum">
              <a:rPr lang="en-US" smtClean="0"/>
              <a:pPr/>
              <a:t>‹#›</a:t>
            </a:fld>
            <a:endParaRPr lang="en-US">
              <a:solidFill>
                <a:schemeClr val="bg1"/>
              </a:solidFill>
            </a:endParaRPr>
          </a:p>
        </p:txBody>
      </p:sp>
    </p:spTree>
    <p:extLst>
      <p:ext uri="{BB962C8B-B14F-4D97-AF65-F5344CB8AC3E}">
        <p14:creationId xmlns:p14="http://schemas.microsoft.com/office/powerpoint/2010/main" val="3489595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B75F6BE-D0D7-5A43-AC3C-786519561121}"/>
              </a:ext>
            </a:extLst>
          </p:cNvPr>
          <p:cNvSpPr>
            <a:spLocks noGrp="1"/>
          </p:cNvSpPr>
          <p:nvPr>
            <p:ph type="ftr" sz="quarter" idx="11"/>
          </p:nvPr>
        </p:nvSpPr>
        <p:spPr>
          <a:xfrm>
            <a:off x="838200" y="6356350"/>
            <a:ext cx="4114800" cy="365125"/>
          </a:xfrm>
        </p:spPr>
        <p:txBody>
          <a:bodyPr/>
          <a:lstStyle>
            <a:lvl1pPr algn="l">
              <a:defRPr/>
            </a:lvl1pPr>
          </a:lstStyle>
          <a:p>
            <a:pPr algn="l"/>
            <a:endParaRPr lang="en-US"/>
          </a:p>
        </p:txBody>
      </p:sp>
      <p:sp>
        <p:nvSpPr>
          <p:cNvPr id="4" name="Slide Number Placeholder 3">
            <a:extLst>
              <a:ext uri="{FF2B5EF4-FFF2-40B4-BE49-F238E27FC236}">
                <a16:creationId xmlns:a16="http://schemas.microsoft.com/office/drawing/2014/main" id="{033F0B2E-E99B-E046-9B38-802471690311}"/>
              </a:ext>
            </a:extLst>
          </p:cNvPr>
          <p:cNvSpPr>
            <a:spLocks noGrp="1"/>
          </p:cNvSpPr>
          <p:nvPr>
            <p:ph type="sldNum" sz="quarter" idx="12"/>
          </p:nvPr>
        </p:nvSpPr>
        <p:spPr/>
        <p:txBody>
          <a:bodyPr/>
          <a:lstStyle>
            <a:lvl1pPr>
              <a:defRPr>
                <a:solidFill>
                  <a:schemeClr val="bg1"/>
                </a:solidFill>
              </a:defRPr>
            </a:lvl1pPr>
          </a:lstStyle>
          <a:p>
            <a:fld id="{1B7E926B-EC0D-B447-B494-F6C24721BFB5}" type="slidenum">
              <a:rPr lang="en-US" smtClean="0"/>
              <a:pPr/>
              <a:t>‹#›</a:t>
            </a:fld>
            <a:endParaRPr lang="en-US">
              <a:solidFill>
                <a:schemeClr val="bg1"/>
              </a:solidFill>
            </a:endParaRPr>
          </a:p>
        </p:txBody>
      </p:sp>
    </p:spTree>
    <p:extLst>
      <p:ext uri="{BB962C8B-B14F-4D97-AF65-F5344CB8AC3E}">
        <p14:creationId xmlns:p14="http://schemas.microsoft.com/office/powerpoint/2010/main" val="3362214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AA1340-22C7-6F47-A496-03C157E63B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166045-D640-4F43-89D8-66D1906C8E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F05C7F-2961-2F48-BDBA-9F4B0F56BD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0F3E6-8A3B-EB4B-BFF7-42832BE0D96C}" type="datetimeFigureOut">
              <a:rPr lang="en-US" smtClean="0"/>
              <a:t>10/7/21</a:t>
            </a:fld>
            <a:endParaRPr lang="en-US"/>
          </a:p>
        </p:txBody>
      </p:sp>
      <p:sp>
        <p:nvSpPr>
          <p:cNvPr id="5" name="Footer Placeholder 4">
            <a:extLst>
              <a:ext uri="{FF2B5EF4-FFF2-40B4-BE49-F238E27FC236}">
                <a16:creationId xmlns:a16="http://schemas.microsoft.com/office/drawing/2014/main" id="{D6A57769-5461-C045-B754-69F4FC6A3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D3601-88D8-244B-BAD5-D8B4B54BFD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E926B-EC0D-B447-B494-F6C24721BFB5}" type="slidenum">
              <a:rPr lang="en-US" smtClean="0"/>
              <a:t>‹#›</a:t>
            </a:fld>
            <a:endParaRPr lang="en-US"/>
          </a:p>
        </p:txBody>
      </p:sp>
    </p:spTree>
    <p:extLst>
      <p:ext uri="{BB962C8B-B14F-4D97-AF65-F5344CB8AC3E}">
        <p14:creationId xmlns:p14="http://schemas.microsoft.com/office/powerpoint/2010/main" val="894449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5" r:id="rId4"/>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9E683-7E98-4E53-8BFA-9A133CD50823}"/>
              </a:ext>
            </a:extLst>
          </p:cNvPr>
          <p:cNvSpPr>
            <a:spLocks noGrp="1"/>
          </p:cNvSpPr>
          <p:nvPr>
            <p:ph type="title"/>
          </p:nvPr>
        </p:nvSpPr>
        <p:spPr>
          <a:xfrm>
            <a:off x="3244362" y="185077"/>
            <a:ext cx="8947638" cy="1325563"/>
          </a:xfrm>
        </p:spPr>
        <p:txBody>
          <a:bodyPr/>
          <a:lstStyle/>
          <a:p>
            <a:pPr algn="ctr"/>
            <a:r>
              <a:rPr lang="en-US" dirty="0"/>
              <a:t>Sheldon K. Friedlander Award</a:t>
            </a:r>
          </a:p>
        </p:txBody>
      </p:sp>
      <p:pic>
        <p:nvPicPr>
          <p:cNvPr id="4" name="Content Placeholder 3">
            <a:extLst>
              <a:ext uri="{FF2B5EF4-FFF2-40B4-BE49-F238E27FC236}">
                <a16:creationId xmlns:a16="http://schemas.microsoft.com/office/drawing/2014/main" id="{35373BD7-8979-4546-94B4-A4B678208C0F}"/>
              </a:ext>
            </a:extLst>
          </p:cNvPr>
          <p:cNvPicPr>
            <a:picLocks noGrp="1" noChangeAspect="1"/>
          </p:cNvPicPr>
          <p:nvPr>
            <p:ph idx="1"/>
          </p:nvPr>
        </p:nvPicPr>
        <p:blipFill>
          <a:blip r:embed="rId2"/>
          <a:stretch>
            <a:fillRect/>
          </a:stretch>
        </p:blipFill>
        <p:spPr>
          <a:xfrm>
            <a:off x="6806750" y="1855581"/>
            <a:ext cx="1822862" cy="2591025"/>
          </a:xfrm>
          <a:prstGeom prst="rect">
            <a:avLst/>
          </a:prstGeom>
        </p:spPr>
      </p:pic>
      <p:sp>
        <p:nvSpPr>
          <p:cNvPr id="5" name="TextBox 4">
            <a:extLst>
              <a:ext uri="{FF2B5EF4-FFF2-40B4-BE49-F238E27FC236}">
                <a16:creationId xmlns:a16="http://schemas.microsoft.com/office/drawing/2014/main" id="{AA8F92CE-DBC6-4858-9920-DBBDC558D5A5}"/>
              </a:ext>
            </a:extLst>
          </p:cNvPr>
          <p:cNvSpPr txBox="1"/>
          <p:nvPr/>
        </p:nvSpPr>
        <p:spPr>
          <a:xfrm>
            <a:off x="4519878" y="5096827"/>
            <a:ext cx="6594690" cy="461665"/>
          </a:xfrm>
          <a:prstGeom prst="rect">
            <a:avLst/>
          </a:prstGeom>
          <a:noFill/>
        </p:spPr>
        <p:txBody>
          <a:bodyPr wrap="none" rtlCol="0">
            <a:spAutoFit/>
          </a:bodyPr>
          <a:lstStyle/>
          <a:p>
            <a:pPr algn="ctr"/>
            <a:r>
              <a:rPr lang="en-US" sz="2400" b="1" dirty="0">
                <a:solidFill>
                  <a:srgbClr val="C76645"/>
                </a:solidFill>
              </a:rPr>
              <a:t>American Association for Aerosol Research</a:t>
            </a:r>
          </a:p>
        </p:txBody>
      </p:sp>
    </p:spTree>
    <p:extLst>
      <p:ext uri="{BB962C8B-B14F-4D97-AF65-F5344CB8AC3E}">
        <p14:creationId xmlns:p14="http://schemas.microsoft.com/office/powerpoint/2010/main" val="3768663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A7D6-2CFA-44F9-B1F7-2BD6B53CF848}"/>
              </a:ext>
            </a:extLst>
          </p:cNvPr>
          <p:cNvSpPr>
            <a:spLocks noGrp="1"/>
          </p:cNvSpPr>
          <p:nvPr>
            <p:ph type="title"/>
          </p:nvPr>
        </p:nvSpPr>
        <p:spPr>
          <a:xfrm>
            <a:off x="592184" y="185077"/>
            <a:ext cx="10761616" cy="1325563"/>
          </a:xfrm>
        </p:spPr>
        <p:txBody>
          <a:bodyPr/>
          <a:lstStyle/>
          <a:p>
            <a:pPr algn="ctr"/>
            <a:r>
              <a:rPr lang="en-US" dirty="0"/>
              <a:t>Sheldon K. Friedlander Award</a:t>
            </a:r>
          </a:p>
        </p:txBody>
      </p:sp>
      <p:sp>
        <p:nvSpPr>
          <p:cNvPr id="3" name="Content Placeholder 2">
            <a:extLst>
              <a:ext uri="{FF2B5EF4-FFF2-40B4-BE49-F238E27FC236}">
                <a16:creationId xmlns:a16="http://schemas.microsoft.com/office/drawing/2014/main" id="{D1FC4A01-00F8-40A4-803B-8EB1AEAB50D0}"/>
              </a:ext>
            </a:extLst>
          </p:cNvPr>
          <p:cNvSpPr>
            <a:spLocks noGrp="1"/>
          </p:cNvSpPr>
          <p:nvPr>
            <p:ph idx="1"/>
          </p:nvPr>
        </p:nvSpPr>
        <p:spPr/>
        <p:txBody>
          <a:bodyPr/>
          <a:lstStyle/>
          <a:p>
            <a:pPr marL="0" indent="0" algn="ctr">
              <a:spcAft>
                <a:spcPts val="1800"/>
              </a:spcAft>
              <a:buNone/>
            </a:pPr>
            <a:r>
              <a:rPr lang="en-US" dirty="0">
                <a:latin typeface="Arial" panose="020B0604020202020204" pitchFamily="34" charset="0"/>
                <a:cs typeface="Arial" panose="020B0604020202020204" pitchFamily="34" charset="0"/>
              </a:rPr>
              <a:t>This award honors professor Sheldon Friedlander for his leadership as a researcher, teacher and pioneer in aerosol science.</a:t>
            </a:r>
          </a:p>
          <a:p>
            <a:pPr marL="0" indent="0" algn="ctr">
              <a:spcAft>
                <a:spcPts val="1800"/>
              </a:spcAft>
              <a:buClr>
                <a:srgbClr val="5C89D2"/>
              </a:buClr>
              <a:buNone/>
            </a:pPr>
            <a:r>
              <a:rPr lang="en-US" dirty="0">
                <a:solidFill>
                  <a:srgbClr val="E6E6E6"/>
                </a:solidFill>
                <a:latin typeface="Arial" panose="020B0604020202020204" pitchFamily="34" charset="0"/>
                <a:cs typeface="Arial" panose="020B0604020202020204" pitchFamily="34" charset="0"/>
              </a:rPr>
              <a:t>The </a:t>
            </a:r>
            <a:r>
              <a:rPr lang="en-US" b="1" dirty="0">
                <a:solidFill>
                  <a:srgbClr val="E6E6E6"/>
                </a:solidFill>
                <a:latin typeface="Arial" panose="020B0604020202020204" pitchFamily="34" charset="0"/>
                <a:cs typeface="Arial" panose="020B0604020202020204" pitchFamily="34" charset="0"/>
              </a:rPr>
              <a:t>Sheldon K. Friedlander Award </a:t>
            </a:r>
          </a:p>
          <a:p>
            <a:pPr marL="0" indent="0" algn="ctr">
              <a:spcAft>
                <a:spcPts val="1800"/>
              </a:spcAft>
              <a:buClr>
                <a:srgbClr val="5C89D2"/>
              </a:buClr>
              <a:buNone/>
            </a:pPr>
            <a:r>
              <a:rPr lang="en-US" dirty="0">
                <a:solidFill>
                  <a:srgbClr val="E6E6E6"/>
                </a:solidFill>
                <a:latin typeface="Arial" panose="020B0604020202020204" pitchFamily="34" charset="0"/>
                <a:cs typeface="Arial" panose="020B0604020202020204" pitchFamily="34" charset="0"/>
              </a:rPr>
              <a:t>“Recognizes an outstanding dissertation by an individual who has earned a doctoral degree. The dissertation can be in any discipline in the physical, biomedical or engineering sciences but has to be in a field of aerosol science and technology.”</a:t>
            </a:r>
          </a:p>
          <a:p>
            <a:endParaRPr lang="en-US" dirty="0"/>
          </a:p>
        </p:txBody>
      </p:sp>
      <p:sp>
        <p:nvSpPr>
          <p:cNvPr id="4" name="Slide Number Placeholder 3">
            <a:extLst>
              <a:ext uri="{FF2B5EF4-FFF2-40B4-BE49-F238E27FC236}">
                <a16:creationId xmlns:a16="http://schemas.microsoft.com/office/drawing/2014/main" id="{D0BAFFD0-EC0C-4DC1-B626-60F7641E823E}"/>
              </a:ext>
            </a:extLst>
          </p:cNvPr>
          <p:cNvSpPr>
            <a:spLocks noGrp="1"/>
          </p:cNvSpPr>
          <p:nvPr>
            <p:ph type="sldNum" sz="quarter" idx="12"/>
          </p:nvPr>
        </p:nvSpPr>
        <p:spPr/>
        <p:txBody>
          <a:bodyPr/>
          <a:lstStyle/>
          <a:p>
            <a:fld id="{ED23575A-C67B-4845-AEAE-1BECBEE15E1A}" type="slidenum">
              <a:rPr lang="en-US" smtClean="0"/>
              <a:t>2</a:t>
            </a:fld>
            <a:endParaRPr lang="en-US"/>
          </a:p>
        </p:txBody>
      </p:sp>
      <p:sp>
        <p:nvSpPr>
          <p:cNvPr id="7" name="TextBox 6">
            <a:extLst>
              <a:ext uri="{FF2B5EF4-FFF2-40B4-BE49-F238E27FC236}">
                <a16:creationId xmlns:a16="http://schemas.microsoft.com/office/drawing/2014/main" id="{F5368FF9-E5CE-4C1E-B85C-591DDF101105}"/>
              </a:ext>
            </a:extLst>
          </p:cNvPr>
          <p:cNvSpPr txBox="1"/>
          <p:nvPr/>
        </p:nvSpPr>
        <p:spPr>
          <a:xfrm>
            <a:off x="2514600" y="6081991"/>
            <a:ext cx="6096000" cy="369332"/>
          </a:xfrm>
          <a:prstGeom prst="rect">
            <a:avLst/>
          </a:prstGeom>
          <a:noFill/>
        </p:spPr>
        <p:txBody>
          <a:bodyPr wrap="square">
            <a:spAutoFit/>
          </a:bodyPr>
          <a:lstStyle/>
          <a:p>
            <a:pPr algn="ctr"/>
            <a:r>
              <a:rPr lang="en-US" sz="1800" b="1" dirty="0">
                <a:solidFill>
                  <a:srgbClr val="C76645"/>
                </a:solidFill>
              </a:rPr>
              <a:t>American Association for Aerosol Research</a:t>
            </a:r>
          </a:p>
        </p:txBody>
      </p:sp>
    </p:spTree>
    <p:extLst>
      <p:ext uri="{BB962C8B-B14F-4D97-AF65-F5344CB8AC3E}">
        <p14:creationId xmlns:p14="http://schemas.microsoft.com/office/powerpoint/2010/main" val="4144899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8AEDCA3-D6D6-40A5-9B5E-F9E7044C1009}"/>
              </a:ext>
            </a:extLst>
          </p:cNvPr>
          <p:cNvSpPr>
            <a:spLocks noGrp="1"/>
          </p:cNvSpPr>
          <p:nvPr>
            <p:ph type="title"/>
          </p:nvPr>
        </p:nvSpPr>
        <p:spPr>
          <a:xfrm>
            <a:off x="949234" y="185077"/>
            <a:ext cx="10404565" cy="1325563"/>
          </a:xfrm>
        </p:spPr>
        <p:txBody>
          <a:bodyPr/>
          <a:lstStyle/>
          <a:p>
            <a:pPr algn="ctr"/>
            <a:r>
              <a:rPr lang="en-US" dirty="0"/>
              <a:t>2021 Recipient of the Sheldon K. Friedlander Award</a:t>
            </a:r>
          </a:p>
        </p:txBody>
      </p:sp>
      <p:sp>
        <p:nvSpPr>
          <p:cNvPr id="4" name="Slide Number Placeholder 3">
            <a:extLst>
              <a:ext uri="{FF2B5EF4-FFF2-40B4-BE49-F238E27FC236}">
                <a16:creationId xmlns:a16="http://schemas.microsoft.com/office/drawing/2014/main" id="{D0BAFFD0-EC0C-4DC1-B626-60F7641E823E}"/>
              </a:ext>
            </a:extLst>
          </p:cNvPr>
          <p:cNvSpPr>
            <a:spLocks noGrp="1"/>
          </p:cNvSpPr>
          <p:nvPr>
            <p:ph type="sldNum" sz="quarter" idx="12"/>
          </p:nvPr>
        </p:nvSpPr>
        <p:spPr/>
        <p:txBody>
          <a:bodyPr/>
          <a:lstStyle/>
          <a:p>
            <a:fld id="{ED23575A-C67B-4845-AEAE-1BECBEE15E1A}" type="slidenum">
              <a:rPr lang="en-US" smtClean="0"/>
              <a:t>3</a:t>
            </a:fld>
            <a:endParaRPr lang="en-US"/>
          </a:p>
        </p:txBody>
      </p:sp>
      <p:sp>
        <p:nvSpPr>
          <p:cNvPr id="11" name="TextBox 10">
            <a:extLst>
              <a:ext uri="{FF2B5EF4-FFF2-40B4-BE49-F238E27FC236}">
                <a16:creationId xmlns:a16="http://schemas.microsoft.com/office/drawing/2014/main" id="{FE14A3F6-5F83-468E-8105-02442CEB32B7}"/>
              </a:ext>
            </a:extLst>
          </p:cNvPr>
          <p:cNvSpPr txBox="1"/>
          <p:nvPr/>
        </p:nvSpPr>
        <p:spPr>
          <a:xfrm>
            <a:off x="2798655" y="5894685"/>
            <a:ext cx="6594690" cy="461665"/>
          </a:xfrm>
          <a:prstGeom prst="rect">
            <a:avLst/>
          </a:prstGeom>
          <a:noFill/>
        </p:spPr>
        <p:txBody>
          <a:bodyPr wrap="none" rtlCol="0">
            <a:spAutoFit/>
          </a:bodyPr>
          <a:lstStyle/>
          <a:p>
            <a:pPr algn="ctr"/>
            <a:r>
              <a:rPr lang="en-US" sz="2400" b="1" dirty="0">
                <a:solidFill>
                  <a:srgbClr val="C76645"/>
                </a:solidFill>
              </a:rPr>
              <a:t>American Association for Aerosol Research</a:t>
            </a:r>
          </a:p>
        </p:txBody>
      </p:sp>
      <p:pic>
        <p:nvPicPr>
          <p:cNvPr id="3" name="Picture 2" descr="A person smiling for the camera&#10;&#10;Description automatically generated with medium confidence">
            <a:extLst>
              <a:ext uri="{FF2B5EF4-FFF2-40B4-BE49-F238E27FC236}">
                <a16:creationId xmlns:a16="http://schemas.microsoft.com/office/drawing/2014/main" id="{1A4F6017-099D-43AE-8790-44B2B66C297C}"/>
              </a:ext>
            </a:extLst>
          </p:cNvPr>
          <p:cNvPicPr>
            <a:picLocks noChangeAspect="1"/>
          </p:cNvPicPr>
          <p:nvPr/>
        </p:nvPicPr>
        <p:blipFill>
          <a:blip r:embed="rId2"/>
          <a:stretch>
            <a:fillRect/>
          </a:stretch>
        </p:blipFill>
        <p:spPr>
          <a:xfrm>
            <a:off x="788398" y="1873567"/>
            <a:ext cx="3110865" cy="3110865"/>
          </a:xfrm>
          <a:prstGeom prst="rect">
            <a:avLst/>
          </a:prstGeom>
        </p:spPr>
      </p:pic>
      <p:sp>
        <p:nvSpPr>
          <p:cNvPr id="9" name="TextBox 8">
            <a:extLst>
              <a:ext uri="{FF2B5EF4-FFF2-40B4-BE49-F238E27FC236}">
                <a16:creationId xmlns:a16="http://schemas.microsoft.com/office/drawing/2014/main" id="{D6A506B7-19CE-4064-93BD-D7736686C6A5}"/>
              </a:ext>
            </a:extLst>
          </p:cNvPr>
          <p:cNvSpPr txBox="1"/>
          <p:nvPr/>
        </p:nvSpPr>
        <p:spPr>
          <a:xfrm>
            <a:off x="4432662" y="1668953"/>
            <a:ext cx="7663544" cy="4247317"/>
          </a:xfrm>
          <a:prstGeom prst="rect">
            <a:avLst/>
          </a:prstGeom>
          <a:noFill/>
        </p:spPr>
        <p:txBody>
          <a:bodyPr wrap="square">
            <a:spAutoFit/>
          </a:bodyPr>
          <a:lstStyle/>
          <a:p>
            <a:pPr marL="285750" indent="-285750" algn="just">
              <a:buFont typeface="Arial" panose="020B0604020202020204" pitchFamily="34" charset="0"/>
              <a:buChar char="•"/>
            </a:pPr>
            <a:r>
              <a:rPr lang="en-US" sz="1800" dirty="0">
                <a:solidFill>
                  <a:schemeClr val="bg1"/>
                </a:solidFill>
              </a:rPr>
              <a:t>Ph.D. from Washington University in St. Louis in 2019 (adviser: Rajan Chakrabarty). </a:t>
            </a:r>
          </a:p>
          <a:p>
            <a:pPr marL="285750" indent="-285750" algn="just">
              <a:buFont typeface="Arial" panose="020B0604020202020204" pitchFamily="34" charset="0"/>
              <a:buChar char="•"/>
            </a:pPr>
            <a:r>
              <a:rPr lang="en-US" sz="1800" dirty="0">
                <a:solidFill>
                  <a:schemeClr val="bg1"/>
                </a:solidFill>
              </a:rPr>
              <a:t>Dissertation encompasses three main parts: (1) single parameter representation of scattering directionality for soot aggregates in algorithms and models, (2) characteristics and emission factors of light absorbing organic aerosol from field experiments in South Asia, and (3) estimating aerosol-phase light absorption from filter-based optics.</a:t>
            </a:r>
          </a:p>
          <a:p>
            <a:pPr marL="285750" indent="-285750" algn="just">
              <a:buFont typeface="Arial" panose="020B0604020202020204" pitchFamily="34" charset="0"/>
              <a:buChar char="•"/>
            </a:pPr>
            <a:r>
              <a:rPr lang="en-US" sz="1800" dirty="0">
                <a:solidFill>
                  <a:schemeClr val="bg1"/>
                </a:solidFill>
              </a:rPr>
              <a:t>“.. each one of these three research parts could have stood by itself as a very fine Ph.D. dissertation”</a:t>
            </a:r>
          </a:p>
          <a:p>
            <a:pPr marL="285750" indent="-285750">
              <a:buFont typeface="Arial" panose="020B0604020202020204" pitchFamily="34" charset="0"/>
              <a:buChar char="•"/>
            </a:pPr>
            <a:r>
              <a:rPr lang="en-US" dirty="0">
                <a:solidFill>
                  <a:schemeClr val="bg1"/>
                </a:solidFill>
              </a:rPr>
              <a:t>“Her dissertation outcomes have significant implications for atmospheric warming from cookstove emissions, in world regions which continue to be reliant on biomass cooking, in the context of achieving the temperature targets of the Paris Agreement on Climate Change.</a:t>
            </a:r>
            <a:endParaRPr lang="en-US" sz="1800" dirty="0">
              <a:solidFill>
                <a:schemeClr val="bg1"/>
              </a:solidFill>
            </a:endParaRPr>
          </a:p>
          <a:p>
            <a:pPr marL="285750" indent="-285750">
              <a:buFont typeface="Arial" panose="020B0604020202020204" pitchFamily="34" charset="0"/>
              <a:buChar char="•"/>
            </a:pPr>
            <a:r>
              <a:rPr lang="en-US" sz="1800" dirty="0">
                <a:solidFill>
                  <a:schemeClr val="bg1"/>
                </a:solidFill>
              </a:rPr>
              <a:t>Published ten peer-reviewed publications (six first authored). </a:t>
            </a:r>
          </a:p>
        </p:txBody>
      </p:sp>
      <p:sp>
        <p:nvSpPr>
          <p:cNvPr id="2" name="TextBox 1">
            <a:extLst>
              <a:ext uri="{FF2B5EF4-FFF2-40B4-BE49-F238E27FC236}">
                <a16:creationId xmlns:a16="http://schemas.microsoft.com/office/drawing/2014/main" id="{15E9C68D-F711-4A5E-866D-55E44CD82F49}"/>
              </a:ext>
            </a:extLst>
          </p:cNvPr>
          <p:cNvSpPr txBox="1"/>
          <p:nvPr/>
        </p:nvSpPr>
        <p:spPr>
          <a:xfrm>
            <a:off x="620183" y="5116526"/>
            <a:ext cx="3545779" cy="461665"/>
          </a:xfrm>
          <a:prstGeom prst="rect">
            <a:avLst/>
          </a:prstGeom>
          <a:noFill/>
        </p:spPr>
        <p:txBody>
          <a:bodyPr wrap="none" rtlCol="0">
            <a:spAutoFit/>
          </a:bodyPr>
          <a:lstStyle/>
          <a:p>
            <a:r>
              <a:rPr lang="en-US" sz="2400" b="1" dirty="0">
                <a:solidFill>
                  <a:srgbClr val="E6E6E6"/>
                </a:solidFill>
              </a:rPr>
              <a:t>Apoorva Pandey, Ph.D.</a:t>
            </a:r>
          </a:p>
        </p:txBody>
      </p:sp>
    </p:spTree>
    <p:extLst>
      <p:ext uri="{BB962C8B-B14F-4D97-AF65-F5344CB8AC3E}">
        <p14:creationId xmlns:p14="http://schemas.microsoft.com/office/powerpoint/2010/main" val="2718632093"/>
      </p:ext>
    </p:extLst>
  </p:cSld>
  <p:clrMapOvr>
    <a:masterClrMapping/>
  </p:clrMapOvr>
</p:sld>
</file>

<file path=ppt/theme/theme1.xml><?xml version="1.0" encoding="utf-8"?>
<a:theme xmlns:a="http://schemas.openxmlformats.org/drawingml/2006/main" name="Office Theme">
  <a:themeElements>
    <a:clrScheme name="NACNS 2021 Conference">
      <a:dk1>
        <a:srgbClr val="000000"/>
      </a:dk1>
      <a:lt1>
        <a:srgbClr val="FFFFFF"/>
      </a:lt1>
      <a:dk2>
        <a:srgbClr val="3D58A7"/>
      </a:dk2>
      <a:lt2>
        <a:srgbClr val="E7E6E6"/>
      </a:lt2>
      <a:accent1>
        <a:srgbClr val="008A62"/>
      </a:accent1>
      <a:accent2>
        <a:srgbClr val="FFC23F"/>
      </a:accent2>
      <a:accent3>
        <a:srgbClr val="6DC560"/>
      </a:accent3>
      <a:accent4>
        <a:srgbClr val="B600CD"/>
      </a:accent4>
      <a:accent5>
        <a:srgbClr val="44DBD7"/>
      </a:accent5>
      <a:accent6>
        <a:srgbClr val="FF774E"/>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dcf1435-83d7-457b-8868-7ebdb82785c1">
      <UserInfo>
        <DisplayName>Corinne St. Laurent</DisplayName>
        <AccountId>124</AccountId>
        <AccountType/>
      </UserInfo>
      <UserInfo>
        <DisplayName>Jacqueline Wu</DisplayName>
        <AccountId>13</AccountId>
        <AccountType/>
      </UserInfo>
      <UserInfo>
        <DisplayName>Jordan Schille</DisplayName>
        <AccountId>189</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1F0B0CCD31B8A499704C41CC6D4083C" ma:contentTypeVersion="13" ma:contentTypeDescription="Create a new document." ma:contentTypeScope="" ma:versionID="7f199e16a4c248647a169347cc7787c9">
  <xsd:schema xmlns:xsd="http://www.w3.org/2001/XMLSchema" xmlns:xs="http://www.w3.org/2001/XMLSchema" xmlns:p="http://schemas.microsoft.com/office/2006/metadata/properties" xmlns:ns2="c1df7df8-48bb-49ae-9a42-dff91feeedae" xmlns:ns3="adcf1435-83d7-457b-8868-7ebdb82785c1" targetNamespace="http://schemas.microsoft.com/office/2006/metadata/properties" ma:root="true" ma:fieldsID="18a1504e5287ba481f661bc518bdb296" ns2:_="" ns3:_="">
    <xsd:import namespace="c1df7df8-48bb-49ae-9a42-dff91feeedae"/>
    <xsd:import namespace="adcf1435-83d7-457b-8868-7ebdb82785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df7df8-48bb-49ae-9a42-dff91feeed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dcf1435-83d7-457b-8868-7ebdb82785c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066402-2F64-4162-A41F-8B9F31CBC80F}">
  <ds:schemaRefs>
    <ds:schemaRef ds:uri="adcf1435-83d7-457b-8868-7ebdb82785c1"/>
    <ds:schemaRef ds:uri="c1df7df8-48bb-49ae-9a42-dff91feeeda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AE446FE-E07D-4E8E-98CB-F64E3E42BCCE}">
  <ds:schemaRefs>
    <ds:schemaRef ds:uri="http://schemas.microsoft.com/sharepoint/v3/contenttype/forms"/>
  </ds:schemaRefs>
</ds:datastoreItem>
</file>

<file path=customXml/itemProps3.xml><?xml version="1.0" encoding="utf-8"?>
<ds:datastoreItem xmlns:ds="http://schemas.openxmlformats.org/officeDocument/2006/customXml" ds:itemID="{30F80206-6526-478C-A22D-10D961B27F90}">
  <ds:schemaRefs>
    <ds:schemaRef ds:uri="adcf1435-83d7-457b-8868-7ebdb82785c1"/>
    <ds:schemaRef ds:uri="c1df7df8-48bb-49ae-9a42-dff91feeeda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2751</TotalTime>
  <Words>260</Words>
  <Application>Microsoft Macintosh PowerPoint</Application>
  <PresentationFormat>Widescreen</PresentationFormat>
  <Paragraphs>18</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Sheldon K. Friedlander Award</vt:lpstr>
      <vt:lpstr>Sheldon K. Friedlander Award</vt:lpstr>
      <vt:lpstr>2021 Recipient of the Sheldon K. Friedlander Award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Tudor Vedeanu</dc:creator>
  <cp:lastModifiedBy>Microsoft Office User</cp:lastModifiedBy>
  <cp:revision>6</cp:revision>
  <dcterms:created xsi:type="dcterms:W3CDTF">2020-12-15T17:57:05Z</dcterms:created>
  <dcterms:modified xsi:type="dcterms:W3CDTF">2021-10-07T18:15:41Z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0x01010011F0B0CCD31B8A499704C41CC6D4083C</vt:lpwstr>
  </property>
</Properties>
</file>