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65" r:id="rId5"/>
    <p:sldId id="266" r:id="rId6"/>
    <p:sldId id="267"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64" d="100"/>
          <a:sy n="64" d="100"/>
        </p:scale>
        <p:origin x="1324" y="48"/>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9E86B11-B485-4F7F-9B79-D5A2E56F3AA5}"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A822FF-902B-4D31-A0C4-95C05BCA7A45}" type="slidenum">
              <a:rPr lang="en-US" smtClean="0"/>
              <a:t>‹#›</a:t>
            </a:fld>
            <a:endParaRPr lang="en-US"/>
          </a:p>
        </p:txBody>
      </p:sp>
    </p:spTree>
    <p:extLst>
      <p:ext uri="{BB962C8B-B14F-4D97-AF65-F5344CB8AC3E}">
        <p14:creationId xmlns:p14="http://schemas.microsoft.com/office/powerpoint/2010/main" val="3717209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E86B11-B485-4F7F-9B79-D5A2E56F3AA5}"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A822FF-902B-4D31-A0C4-95C05BCA7A45}" type="slidenum">
              <a:rPr lang="en-US" smtClean="0"/>
              <a:t>‹#›</a:t>
            </a:fld>
            <a:endParaRPr lang="en-US"/>
          </a:p>
        </p:txBody>
      </p:sp>
    </p:spTree>
    <p:extLst>
      <p:ext uri="{BB962C8B-B14F-4D97-AF65-F5344CB8AC3E}">
        <p14:creationId xmlns:p14="http://schemas.microsoft.com/office/powerpoint/2010/main" val="36560916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E86B11-B485-4F7F-9B79-D5A2E56F3AA5}"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A822FF-902B-4D31-A0C4-95C05BCA7A45}" type="slidenum">
              <a:rPr lang="en-US" smtClean="0"/>
              <a:t>‹#›</a:t>
            </a:fld>
            <a:endParaRPr lang="en-US"/>
          </a:p>
        </p:txBody>
      </p:sp>
    </p:spTree>
    <p:extLst>
      <p:ext uri="{BB962C8B-B14F-4D97-AF65-F5344CB8AC3E}">
        <p14:creationId xmlns:p14="http://schemas.microsoft.com/office/powerpoint/2010/main" val="38600794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9E86B11-B485-4F7F-9B79-D5A2E56F3AA5}"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A822FF-902B-4D31-A0C4-95C05BCA7A45}" type="slidenum">
              <a:rPr lang="en-US" smtClean="0"/>
              <a:t>‹#›</a:t>
            </a:fld>
            <a:endParaRPr lang="en-US"/>
          </a:p>
        </p:txBody>
      </p:sp>
    </p:spTree>
    <p:extLst>
      <p:ext uri="{BB962C8B-B14F-4D97-AF65-F5344CB8AC3E}">
        <p14:creationId xmlns:p14="http://schemas.microsoft.com/office/powerpoint/2010/main" val="20254612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9E86B11-B485-4F7F-9B79-D5A2E56F3AA5}"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A822FF-902B-4D31-A0C4-95C05BCA7A45}" type="slidenum">
              <a:rPr lang="en-US" smtClean="0"/>
              <a:t>‹#›</a:t>
            </a:fld>
            <a:endParaRPr lang="en-US"/>
          </a:p>
        </p:txBody>
      </p:sp>
    </p:spTree>
    <p:extLst>
      <p:ext uri="{BB962C8B-B14F-4D97-AF65-F5344CB8AC3E}">
        <p14:creationId xmlns:p14="http://schemas.microsoft.com/office/powerpoint/2010/main" val="1054882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9E86B11-B485-4F7F-9B79-D5A2E56F3AA5}"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A822FF-902B-4D31-A0C4-95C05BCA7A45}" type="slidenum">
              <a:rPr lang="en-US" smtClean="0"/>
              <a:t>‹#›</a:t>
            </a:fld>
            <a:endParaRPr lang="en-US"/>
          </a:p>
        </p:txBody>
      </p:sp>
    </p:spTree>
    <p:extLst>
      <p:ext uri="{BB962C8B-B14F-4D97-AF65-F5344CB8AC3E}">
        <p14:creationId xmlns:p14="http://schemas.microsoft.com/office/powerpoint/2010/main" val="6863294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9E86B11-B485-4F7F-9B79-D5A2E56F3AA5}" type="datetimeFigureOut">
              <a:rPr lang="en-US" smtClean="0"/>
              <a:t>12/4/2024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A822FF-902B-4D31-A0C4-95C05BCA7A45}" type="slidenum">
              <a:rPr lang="en-US" smtClean="0"/>
              <a:t>‹#›</a:t>
            </a:fld>
            <a:endParaRPr lang="en-US"/>
          </a:p>
        </p:txBody>
      </p:sp>
    </p:spTree>
    <p:extLst>
      <p:ext uri="{BB962C8B-B14F-4D97-AF65-F5344CB8AC3E}">
        <p14:creationId xmlns:p14="http://schemas.microsoft.com/office/powerpoint/2010/main" val="13379829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9E86B11-B485-4F7F-9B79-D5A2E56F3AA5}" type="datetimeFigureOut">
              <a:rPr lang="en-US" smtClean="0"/>
              <a:t>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A822FF-902B-4D31-A0C4-95C05BCA7A45}" type="slidenum">
              <a:rPr lang="en-US" smtClean="0"/>
              <a:t>‹#›</a:t>
            </a:fld>
            <a:endParaRPr lang="en-US"/>
          </a:p>
        </p:txBody>
      </p:sp>
    </p:spTree>
    <p:extLst>
      <p:ext uri="{BB962C8B-B14F-4D97-AF65-F5344CB8AC3E}">
        <p14:creationId xmlns:p14="http://schemas.microsoft.com/office/powerpoint/2010/main" val="4234547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E86B11-B485-4F7F-9B79-D5A2E56F3AA5}" type="datetimeFigureOut">
              <a:rPr lang="en-US" smtClean="0"/>
              <a:t>12/4/2024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A822FF-902B-4D31-A0C4-95C05BCA7A45}" type="slidenum">
              <a:rPr lang="en-US" smtClean="0"/>
              <a:t>‹#›</a:t>
            </a:fld>
            <a:endParaRPr lang="en-US"/>
          </a:p>
        </p:txBody>
      </p:sp>
    </p:spTree>
    <p:extLst>
      <p:ext uri="{BB962C8B-B14F-4D97-AF65-F5344CB8AC3E}">
        <p14:creationId xmlns:p14="http://schemas.microsoft.com/office/powerpoint/2010/main" val="3700956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E86B11-B485-4F7F-9B79-D5A2E56F3AA5}"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A822FF-902B-4D31-A0C4-95C05BCA7A45}" type="slidenum">
              <a:rPr lang="en-US" smtClean="0"/>
              <a:t>‹#›</a:t>
            </a:fld>
            <a:endParaRPr lang="en-US"/>
          </a:p>
        </p:txBody>
      </p:sp>
    </p:spTree>
    <p:extLst>
      <p:ext uri="{BB962C8B-B14F-4D97-AF65-F5344CB8AC3E}">
        <p14:creationId xmlns:p14="http://schemas.microsoft.com/office/powerpoint/2010/main" val="15492221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9E86B11-B485-4F7F-9B79-D5A2E56F3AA5}"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A822FF-902B-4D31-A0C4-95C05BCA7A45}" type="slidenum">
              <a:rPr lang="en-US" smtClean="0"/>
              <a:t>‹#›</a:t>
            </a:fld>
            <a:endParaRPr lang="en-US"/>
          </a:p>
        </p:txBody>
      </p:sp>
    </p:spTree>
    <p:extLst>
      <p:ext uri="{BB962C8B-B14F-4D97-AF65-F5344CB8AC3E}">
        <p14:creationId xmlns:p14="http://schemas.microsoft.com/office/powerpoint/2010/main" val="37866781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25000"/>
            <a:lum/>
          </a:blip>
          <a:srcRect/>
          <a:stretch>
            <a:fillRect l="-2000" r="10000" b="3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E86B11-B485-4F7F-9B79-D5A2E56F3AA5}" type="datetimeFigureOut">
              <a:rPr lang="en-US" smtClean="0"/>
              <a:t>12/4/2024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A822FF-902B-4D31-A0C4-95C05BCA7A45}" type="slidenum">
              <a:rPr lang="en-US" smtClean="0"/>
              <a:t>‹#›</a:t>
            </a:fld>
            <a:endParaRPr lang="en-US"/>
          </a:p>
        </p:txBody>
      </p:sp>
    </p:spTree>
    <p:extLst>
      <p:ext uri="{BB962C8B-B14F-4D97-AF65-F5344CB8AC3E}">
        <p14:creationId xmlns:p14="http://schemas.microsoft.com/office/powerpoint/2010/main" val="14227891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409353" y="3832705"/>
            <a:ext cx="8325294" cy="927207"/>
          </a:xfrm>
        </p:spPr>
        <p:txBody>
          <a:bodyPr>
            <a:normAutofit fontScale="90000"/>
          </a:bodyPr>
          <a:lstStyle/>
          <a:p>
            <a:r>
              <a:rPr lang="en-US" b="1" dirty="0"/>
              <a:t>Sheldon K. Friedlander Award</a:t>
            </a:r>
          </a:p>
        </p:txBody>
      </p:sp>
      <p:sp>
        <p:nvSpPr>
          <p:cNvPr id="5" name="Subtitle 4"/>
          <p:cNvSpPr>
            <a:spLocks noGrp="1"/>
          </p:cNvSpPr>
          <p:nvPr>
            <p:ph type="subTitle" idx="1"/>
          </p:nvPr>
        </p:nvSpPr>
        <p:spPr>
          <a:xfrm>
            <a:off x="1142999" y="5172167"/>
            <a:ext cx="6858000" cy="443847"/>
          </a:xfrm>
        </p:spPr>
        <p:txBody>
          <a:bodyPr>
            <a:noAutofit/>
          </a:bodyPr>
          <a:lstStyle/>
          <a:p>
            <a:r>
              <a:rPr lang="en-US" sz="2800" i="1" dirty="0"/>
              <a:t>American Association for Aerosol Research</a:t>
            </a:r>
          </a:p>
        </p:txBody>
      </p:sp>
      <p:pic>
        <p:nvPicPr>
          <p:cNvPr id="6" name="Picture 14" descr="Picture of Sheldon K. Friedlander, Ph.D."/>
          <p:cNvPicPr>
            <a:picLocks noChangeAspect="1" noChangeArrowheads="1"/>
          </p:cNvPicPr>
          <p:nvPr/>
        </p:nvPicPr>
        <p:blipFill>
          <a:blip r:embed="rId2"/>
          <a:srcRect/>
          <a:stretch>
            <a:fillRect/>
          </a:stretch>
        </p:blipFill>
        <p:spPr bwMode="auto">
          <a:xfrm>
            <a:off x="3659386" y="721593"/>
            <a:ext cx="1825229" cy="2591991"/>
          </a:xfrm>
          <a:prstGeom prst="rect">
            <a:avLst/>
          </a:prstGeom>
          <a:noFill/>
          <a:ln w="9525">
            <a:noFill/>
            <a:miter lim="800000"/>
            <a:headEnd/>
            <a:tailEnd/>
          </a:ln>
        </p:spPr>
      </p:pic>
      <p:pic>
        <p:nvPicPr>
          <p:cNvPr id="7" name="Picture 7" descr="AAAR logo"/>
          <p:cNvPicPr>
            <a:picLocks noChangeAspect="1" noChangeArrowheads="1"/>
          </p:cNvPicPr>
          <p:nvPr/>
        </p:nvPicPr>
        <p:blipFill>
          <a:blip r:embed="rId3"/>
          <a:srcRect/>
          <a:stretch>
            <a:fillRect/>
          </a:stretch>
        </p:blipFill>
        <p:spPr bwMode="auto">
          <a:xfrm>
            <a:off x="7717536" y="365760"/>
            <a:ext cx="948517" cy="995686"/>
          </a:xfrm>
          <a:prstGeom prst="rect">
            <a:avLst/>
          </a:prstGeom>
          <a:noFill/>
          <a:ln w="9525">
            <a:noFill/>
            <a:miter lim="800000"/>
            <a:headEnd/>
            <a:tailEnd/>
          </a:ln>
        </p:spPr>
      </p:pic>
    </p:spTree>
    <p:extLst>
      <p:ext uri="{BB962C8B-B14F-4D97-AF65-F5344CB8AC3E}">
        <p14:creationId xmlns:p14="http://schemas.microsoft.com/office/powerpoint/2010/main" val="34793032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54650" y="2273274"/>
            <a:ext cx="8434700" cy="830997"/>
          </a:xfrm>
          <a:prstGeom prst="rect">
            <a:avLst/>
          </a:prstGeom>
          <a:noFill/>
        </p:spPr>
        <p:txBody>
          <a:bodyPr wrap="square" rtlCol="0">
            <a:spAutoFit/>
          </a:bodyPr>
          <a:lstStyle/>
          <a:p>
            <a:pPr algn="ctr"/>
            <a:r>
              <a:rPr lang="en-US" sz="2400" dirty="0"/>
              <a:t>This award honors professor Sheldon Friedlander for his leadership as a researcher, teacher and pioneer in aerosol science.</a:t>
            </a:r>
          </a:p>
        </p:txBody>
      </p:sp>
      <p:sp>
        <p:nvSpPr>
          <p:cNvPr id="5" name="TextBox 4"/>
          <p:cNvSpPr txBox="1"/>
          <p:nvPr/>
        </p:nvSpPr>
        <p:spPr>
          <a:xfrm>
            <a:off x="681528" y="3473603"/>
            <a:ext cx="7780945" cy="2677656"/>
          </a:xfrm>
          <a:prstGeom prst="rect">
            <a:avLst/>
          </a:prstGeom>
          <a:noFill/>
        </p:spPr>
        <p:txBody>
          <a:bodyPr wrap="square" rtlCol="0">
            <a:spAutoFit/>
          </a:bodyPr>
          <a:lstStyle/>
          <a:p>
            <a:pPr algn="ctr"/>
            <a:r>
              <a:rPr lang="en-US" sz="2800" dirty="0"/>
              <a:t>The </a:t>
            </a:r>
            <a:r>
              <a:rPr lang="en-US" sz="2800" b="1" dirty="0"/>
              <a:t>Sheldon K. Friedlander Award</a:t>
            </a:r>
          </a:p>
          <a:p>
            <a:pPr algn="ctr"/>
            <a:r>
              <a:rPr lang="en-US" sz="2800" i="1" dirty="0"/>
              <a:t>“recognizes an outstanding dissertation by an individual who has earned a doctoral degree. The dissertation can be in any discipline in the physical, biomedical or engineering sciences but has to be in a field of aerosol science and technology.”</a:t>
            </a:r>
          </a:p>
        </p:txBody>
      </p:sp>
      <p:pic>
        <p:nvPicPr>
          <p:cNvPr id="6" name="Picture 7" descr="AAAR logo"/>
          <p:cNvPicPr>
            <a:picLocks noChangeAspect="1" noChangeArrowheads="1"/>
          </p:cNvPicPr>
          <p:nvPr/>
        </p:nvPicPr>
        <p:blipFill>
          <a:blip r:embed="rId2"/>
          <a:srcRect/>
          <a:stretch>
            <a:fillRect/>
          </a:stretch>
        </p:blipFill>
        <p:spPr bwMode="auto">
          <a:xfrm>
            <a:off x="4069968" y="916811"/>
            <a:ext cx="948517" cy="995686"/>
          </a:xfrm>
          <a:prstGeom prst="rect">
            <a:avLst/>
          </a:prstGeom>
          <a:noFill/>
          <a:ln w="9525">
            <a:noFill/>
            <a:miter lim="800000"/>
            <a:headEnd/>
            <a:tailEnd/>
          </a:ln>
        </p:spPr>
      </p:pic>
    </p:spTree>
    <p:extLst>
      <p:ext uri="{BB962C8B-B14F-4D97-AF65-F5344CB8AC3E}">
        <p14:creationId xmlns:p14="http://schemas.microsoft.com/office/powerpoint/2010/main" val="2980153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119257"/>
            <a:ext cx="7886700" cy="1325563"/>
          </a:xfrm>
        </p:spPr>
        <p:txBody>
          <a:bodyPr>
            <a:normAutofit/>
          </a:bodyPr>
          <a:lstStyle/>
          <a:p>
            <a:pPr algn="ctr"/>
            <a:r>
              <a:rPr lang="en-US" sz="3200" b="1" dirty="0"/>
              <a:t>2020 Recipient of the</a:t>
            </a:r>
            <a:br>
              <a:rPr lang="en-US" sz="3200" b="1" dirty="0"/>
            </a:br>
            <a:r>
              <a:rPr lang="en-US" sz="3200" b="1" dirty="0"/>
              <a:t>Sheldon K. Friedlander Award</a:t>
            </a:r>
          </a:p>
        </p:txBody>
      </p:sp>
      <p:sp>
        <p:nvSpPr>
          <p:cNvPr id="4" name="Content Placeholder 3"/>
          <p:cNvSpPr>
            <a:spLocks noGrp="1"/>
          </p:cNvSpPr>
          <p:nvPr>
            <p:ph sz="half" idx="2"/>
          </p:nvPr>
        </p:nvSpPr>
        <p:spPr>
          <a:xfrm>
            <a:off x="2464526" y="2342095"/>
            <a:ext cx="6585340" cy="4319961"/>
          </a:xfrm>
        </p:spPr>
        <p:txBody>
          <a:bodyPr>
            <a:noAutofit/>
          </a:bodyPr>
          <a:lstStyle/>
          <a:p>
            <a:r>
              <a:rPr lang="en-US" sz="1800" dirty="0"/>
              <a:t>James Corson earned a Ph.D. in chemical engineering from the University of Maryland.  </a:t>
            </a:r>
          </a:p>
          <a:p>
            <a:r>
              <a:rPr lang="en-US" sz="1800" dirty="0"/>
              <a:t>He is currently involved in research related to nuclear fuel behavior during normal reactor operations and during severe reactor accidents, including the transport of radioactive vapors and aerosols to the environment. </a:t>
            </a:r>
          </a:p>
          <a:p>
            <a:r>
              <a:rPr lang="en-US" sz="1800" dirty="0"/>
              <a:t> Dissertation Title: “</a:t>
            </a:r>
            <a:r>
              <a:rPr lang="en-US" sz="1800" i="1" dirty="0"/>
              <a:t>Predicting The Transport Properties Of Aerosol Particles In Creeping Flow From The Continuum To The Free Molecular Regime</a:t>
            </a:r>
            <a:r>
              <a:rPr lang="en-US" sz="1800" dirty="0"/>
              <a:t>”</a:t>
            </a:r>
          </a:p>
          <a:p>
            <a:r>
              <a:rPr lang="en-US" sz="1800" i="1" dirty="0"/>
              <a:t>“…most PhDs do not make such seminal, and potentially timeless contributions during their doctoral studies and it will likely be another decade or two before another equally strong theoretical treatise is published by a recent PhD in aerosol science</a:t>
            </a:r>
            <a:r>
              <a:rPr lang="en-US" sz="1800" dirty="0"/>
              <a:t>”</a:t>
            </a:r>
          </a:p>
          <a:p>
            <a:endParaRPr lang="en-US" sz="1800" dirty="0"/>
          </a:p>
          <a:p>
            <a:endParaRPr lang="en-US" sz="900" dirty="0">
              <a:solidFill>
                <a:srgbClr val="FF0000"/>
              </a:solidFill>
            </a:endParaRPr>
          </a:p>
        </p:txBody>
      </p:sp>
      <p:pic>
        <p:nvPicPr>
          <p:cNvPr id="7" name="Picture 7" descr="AAAR logo"/>
          <p:cNvPicPr>
            <a:picLocks noChangeAspect="1" noChangeArrowheads="1"/>
          </p:cNvPicPr>
          <p:nvPr/>
        </p:nvPicPr>
        <p:blipFill>
          <a:blip r:embed="rId2"/>
          <a:srcRect/>
          <a:stretch>
            <a:fillRect/>
          </a:stretch>
        </p:blipFill>
        <p:spPr bwMode="auto">
          <a:xfrm>
            <a:off x="7717536" y="365760"/>
            <a:ext cx="948517" cy="995686"/>
          </a:xfrm>
          <a:prstGeom prst="rect">
            <a:avLst/>
          </a:prstGeom>
          <a:noFill/>
          <a:ln w="9525">
            <a:noFill/>
            <a:miter lim="800000"/>
            <a:headEnd/>
            <a:tailEnd/>
          </a:ln>
        </p:spPr>
      </p:pic>
      <p:sp>
        <p:nvSpPr>
          <p:cNvPr id="8" name="TextBox 7"/>
          <p:cNvSpPr txBox="1"/>
          <p:nvPr/>
        </p:nvSpPr>
        <p:spPr>
          <a:xfrm>
            <a:off x="1358715" y="1275824"/>
            <a:ext cx="6833079" cy="830997"/>
          </a:xfrm>
          <a:prstGeom prst="rect">
            <a:avLst/>
          </a:prstGeom>
          <a:noFill/>
        </p:spPr>
        <p:txBody>
          <a:bodyPr wrap="square" rtlCol="0">
            <a:spAutoFit/>
          </a:bodyPr>
          <a:lstStyle/>
          <a:p>
            <a:pPr algn="ctr" eaLnBrk="0" hangingPunct="0"/>
            <a:r>
              <a:rPr lang="en-US" sz="2800" b="1" i="1" dirty="0">
                <a:ea typeface="Helvetica" pitchFamily="34" charset="0"/>
                <a:cs typeface="Times" pitchFamily="18" charset="0"/>
              </a:rPr>
              <a:t>James Corson</a:t>
            </a:r>
          </a:p>
          <a:p>
            <a:pPr algn="ctr"/>
            <a:r>
              <a:rPr lang="en-US" sz="2000" i="1" dirty="0">
                <a:cs typeface="Times" pitchFamily="18" charset="0"/>
              </a:rPr>
              <a:t>United States Nuclear Regulatory Commission</a:t>
            </a:r>
            <a:endParaRPr lang="en-US" sz="2000" i="1" dirty="0"/>
          </a:p>
        </p:txBody>
      </p:sp>
      <p:pic>
        <p:nvPicPr>
          <p:cNvPr id="5" name="Picture 4" descr="A person in a suit and tie&#10;&#10;Description automatically generated">
            <a:extLst>
              <a:ext uri="{FF2B5EF4-FFF2-40B4-BE49-F238E27FC236}">
                <a16:creationId xmlns:a16="http://schemas.microsoft.com/office/drawing/2014/main" id="{E5F8BBC4-71B1-43C3-A1FB-8F0F12992E3F}"/>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l="12172" r="7618"/>
          <a:stretch/>
        </p:blipFill>
        <p:spPr>
          <a:xfrm>
            <a:off x="156755" y="2354884"/>
            <a:ext cx="2185852" cy="2725154"/>
          </a:xfrm>
          <a:prstGeom prst="rect">
            <a:avLst/>
          </a:prstGeom>
        </p:spPr>
      </p:pic>
    </p:spTree>
    <p:extLst>
      <p:ext uri="{BB962C8B-B14F-4D97-AF65-F5344CB8AC3E}">
        <p14:creationId xmlns:p14="http://schemas.microsoft.com/office/powerpoint/2010/main" val="425911166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1F0B0CCD31B8A499704C41CC6D4083C" ma:contentTypeVersion="12" ma:contentTypeDescription="Create a new document." ma:contentTypeScope="" ma:versionID="badafbc1ac97b042e9621c29bd74ea79">
  <xsd:schema xmlns:xsd="http://www.w3.org/2001/XMLSchema" xmlns:xs="http://www.w3.org/2001/XMLSchema" xmlns:p="http://schemas.microsoft.com/office/2006/metadata/properties" xmlns:ns2="c1df7df8-48bb-49ae-9a42-dff91feeedae" xmlns:ns3="adcf1435-83d7-457b-8868-7ebdb82785c1" targetNamespace="http://schemas.microsoft.com/office/2006/metadata/properties" ma:root="true" ma:fieldsID="3c0f920947203e9c458bc1706a659f92" ns2:_="" ns3:_="">
    <xsd:import namespace="c1df7df8-48bb-49ae-9a42-dff91feeedae"/>
    <xsd:import namespace="adcf1435-83d7-457b-8868-7ebdb82785c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1df7df8-48bb-49ae-9a42-dff91feeeda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adcf1435-83d7-457b-8868-7ebdb82785c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B89BE2C-2149-458E-B04A-56DF8D9944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1df7df8-48bb-49ae-9a42-dff91feeedae"/>
    <ds:schemaRef ds:uri="adcf1435-83d7-457b-8868-7ebdb82785c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332CF13-B84C-4F99-AF81-E1F8E27A69FA}">
  <ds:schemaRefs>
    <ds:schemaRef ds:uri="http://schemas.microsoft.com/sharepoint/v3/contenttype/forms"/>
  </ds:schemaRefs>
</ds:datastoreItem>
</file>

<file path=customXml/itemProps3.xml><?xml version="1.0" encoding="utf-8"?>
<ds:datastoreItem xmlns:ds="http://schemas.openxmlformats.org/officeDocument/2006/customXml" ds:itemID="{3C8CD5D1-6496-406E-A9C4-06C6AEE36B88}">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1df7df8-48bb-49ae-9a42-dff91feeedae"/>
    <ds:schemaRef ds:uri="http://purl.org/dc/terms/"/>
    <ds:schemaRef ds:uri="adcf1435-83d7-457b-8868-7ebdb82785c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1526</TotalTime>
  <Words>212</Words>
  <Application>Microsoft Office PowerPoint</Application>
  <PresentationFormat>On-screen Show (4:3)</PresentationFormat>
  <Paragraphs>12</Paragraphs>
  <Slides>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Arial</vt:lpstr>
      <vt:lpstr>Calibri</vt:lpstr>
      <vt:lpstr>Calibri Light</vt:lpstr>
      <vt:lpstr>Helvetica</vt:lpstr>
      <vt:lpstr>Times</vt:lpstr>
      <vt:lpstr>Office Theme</vt:lpstr>
      <vt:lpstr>Sheldon K. Friedlander Award</vt:lpstr>
      <vt:lpstr>PowerPoint Presentation</vt:lpstr>
      <vt:lpstr>2020 Recipient of the Sheldon K. Friedlander Award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Sheldon K. Friedlander Award</dc:title>
  <dc:creator>Melissa L. Baldwin</dc:creator>
  <cp:lastModifiedBy>Sullivan,Amy</cp:lastModifiedBy>
  <cp:revision>56</cp:revision>
  <dcterms:created xsi:type="dcterms:W3CDTF">2014-10-06T20:03:19Z</dcterms:created>
  <dcterms:modified xsi:type="dcterms:W3CDTF">2024-12-04T09:40:36Z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0x01010011F0B0CCD31B8A499704C41CC6D4083C</vt:lpwstr>
  </property>
  <property fmtid="{D5CDD505-2E9C-101B-9397-08002B2CF9AE}" pid="3" name="_NewReviewCycle">
    <vt:lpwstr/>
  </property>
</Properties>
</file>