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5"/>
  </p:notesMasterIdLst>
  <p:handoutMasterIdLst>
    <p:handoutMasterId r:id="rId6"/>
  </p:handoutMasterIdLst>
  <p:sldIdLst>
    <p:sldId id="256" r:id="rId2"/>
    <p:sldId id="275" r:id="rId3"/>
    <p:sldId id="27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5B9"/>
    <a:srgbClr val="710019"/>
    <a:srgbClr val="800019"/>
    <a:srgbClr val="80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5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382" y="-6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6E22CDC1-1F6F-49ED-8FE8-05E94E508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3ED215B8-7B10-4123-BB46-40F6D24E3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06B845-0FCC-4840-9F38-4A8FD4B68476}" type="slidenum">
              <a:rPr lang="en-US" smtClean="0">
                <a:latin typeface="Times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8DE7D-44DE-4D28-AA95-0705BE62B69E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CEE6-B75A-477A-AD84-0D13FEF6E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0D7B7-CE3E-49D9-9399-F33DA9233EC5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920A3-0C4D-47D6-96F3-928026F7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2E2DD-B06E-4B61-9627-8BFA6EA8CBD4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8CB0-D50D-42F1-8B90-462FD99DD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D69E8-01E3-42CD-8FFF-805731E27B98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6E12-3750-4FFF-A34F-6347D8BE0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95A4-7D0F-409B-B87B-1B8132D72A20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50184-D6E0-44ED-A6B2-CB0481E3F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2A3E7-4467-4FAD-961D-BE95925143E3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88BA6-E381-4301-89E4-A968B9911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18EBE-D847-4553-BC27-56259E0FFF0C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66AAF-9F47-4FC5-A5EF-28B84758E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2FEAA-988D-45F8-A0F5-2DB427F0FB1E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A320-B426-4E97-97FB-658769360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2B99B-B9C8-4D06-9AB6-149ADF7F5DB8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46D5-14D2-4825-AF7A-5EAA113E6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DC0EC-A071-4119-A1A9-696A7B10E62F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94BE6-D76C-49D6-A9B3-45B4D231B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B8061-EEF4-46B3-AFA0-64BE3855C18A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34F5-0D59-4B47-B63B-5144397C5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-109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4D12C87-343C-4C70-8888-1FFAD8182889}" type="datetimeFigureOut">
              <a:rPr lang="en-US"/>
              <a:pPr>
                <a:defRPr/>
              </a:pPr>
              <a:t>9/11/2012</a:t>
            </a:fld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-109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-109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0A211C4-F822-47FC-ADC8-750E85075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" y="5181600"/>
            <a:ext cx="8991600" cy="1447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000" smtClean="0"/>
              <a:t>The Sheldon K. Friedlander Award</a:t>
            </a:r>
          </a:p>
          <a:p>
            <a:pPr marL="0" indent="0" algn="ctr" eaLnBrk="1" hangingPunct="1">
              <a:buFontTx/>
              <a:buNone/>
            </a:pPr>
            <a:endParaRPr lang="en-US" sz="4800" smtClean="0">
              <a:solidFill>
                <a:srgbClr val="FFF5B9"/>
              </a:solidFill>
            </a:endParaRP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957513" y="149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1752600" y="5867400"/>
            <a:ext cx="591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i="1"/>
              <a:t>American Association for Aerosol Research</a:t>
            </a:r>
          </a:p>
        </p:txBody>
      </p:sp>
      <p:pic>
        <p:nvPicPr>
          <p:cNvPr id="15364" name="Picture 14" descr="Picture of Sheldon K. Friedlander, Ph.D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143000"/>
            <a:ext cx="24336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AAAR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" y="347663"/>
            <a:ext cx="1468438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762000" y="2743200"/>
            <a:ext cx="7772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/>
              <a:t>The Sheldon K. Friedlander Award </a:t>
            </a:r>
            <a:br>
              <a:rPr lang="en-US" sz="3200"/>
            </a:br>
            <a:r>
              <a:rPr lang="en-US" sz="3200" b="1" i="1"/>
              <a:t>“recognizes an outstanding dissertation by an individual who has earned a doctoral degree. The dissertation can be in any discipline in the physical, biomedical, or engineering sciences but has to be in a field of aerosol science and technology”.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048000" y="304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514600" y="685800"/>
            <a:ext cx="647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This award honors professor Sheldon Friedlander </a:t>
            </a:r>
            <a:br>
              <a:rPr lang="en-US"/>
            </a:br>
            <a:r>
              <a:rPr lang="en-US"/>
              <a:t>for his leadership as a researcher, teacher, and pioneer in aerosol science.</a:t>
            </a:r>
          </a:p>
        </p:txBody>
      </p:sp>
      <p:pic>
        <p:nvPicPr>
          <p:cNvPr id="17412" name="Picture 6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81000"/>
            <a:ext cx="146843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2012 Recipient of the 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Sheldon K. Friedlander Award</a:t>
            </a: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148013" y="1312863"/>
            <a:ext cx="580548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 err="1"/>
              <a:t>Chongai</a:t>
            </a:r>
            <a:r>
              <a:rPr lang="en-US" sz="2000" b="1" dirty="0"/>
              <a:t> </a:t>
            </a:r>
            <a:r>
              <a:rPr lang="en-US" sz="2000" b="1" dirty="0" err="1"/>
              <a:t>Kuang</a:t>
            </a:r>
            <a:endParaRPr lang="en-US" sz="2000" b="1" dirty="0"/>
          </a:p>
          <a:p>
            <a:pPr algn="ctr" eaLnBrk="0" hangingPunct="0">
              <a:defRPr/>
            </a:pPr>
            <a:r>
              <a:rPr lang="en-US" sz="2000" b="1" i="1" dirty="0"/>
              <a:t>Brookhaven National Laboratory</a:t>
            </a:r>
          </a:p>
          <a:p>
            <a:pPr algn="ctr" eaLnBrk="0" hangingPunct="0">
              <a:defRPr/>
            </a:pPr>
            <a:endParaRPr lang="en-US" sz="700" b="1" dirty="0"/>
          </a:p>
          <a:p>
            <a:pPr marL="176213" indent="-176213">
              <a:spcAft>
                <a:spcPts val="500"/>
              </a:spcAft>
              <a:buFont typeface="Arial" charset="0"/>
              <a:buChar char="•"/>
              <a:defRPr/>
            </a:pPr>
            <a:r>
              <a:rPr lang="en-US" sz="1600" dirty="0">
                <a:latin typeface="Arial" charset="0"/>
              </a:rPr>
              <a:t>Nominated </a:t>
            </a:r>
            <a:r>
              <a:rPr lang="en-US" sz="1600" dirty="0">
                <a:latin typeface="Arial" charset="0"/>
              </a:rPr>
              <a:t>by his PhD </a:t>
            </a:r>
            <a:r>
              <a:rPr lang="en-US" sz="1600" dirty="0">
                <a:latin typeface="Arial" charset="0"/>
              </a:rPr>
              <a:t>co-advisor </a:t>
            </a:r>
            <a:r>
              <a:rPr lang="en-US" sz="1600" dirty="0">
                <a:latin typeface="Arial" charset="0"/>
              </a:rPr>
              <a:t>Prof. </a:t>
            </a:r>
            <a:r>
              <a:rPr lang="en-US" sz="1600" dirty="0">
                <a:latin typeface="Arial" charset="0"/>
              </a:rPr>
              <a:t>Peter </a:t>
            </a:r>
            <a:r>
              <a:rPr lang="en-US" sz="1600" dirty="0" err="1">
                <a:latin typeface="Arial" charset="0"/>
              </a:rPr>
              <a:t>McMurry</a:t>
            </a:r>
            <a:r>
              <a:rPr lang="en-US" sz="1600" dirty="0">
                <a:latin typeface="Arial" charset="0"/>
              </a:rPr>
              <a:t>, University of Minnesota, Minneapolis</a:t>
            </a:r>
            <a:endParaRPr lang="en-US" sz="1600" dirty="0">
              <a:latin typeface="Arial" charset="0"/>
            </a:endParaRPr>
          </a:p>
          <a:p>
            <a:pPr marL="176213" indent="-176213">
              <a:spcAft>
                <a:spcPts val="500"/>
              </a:spcAft>
              <a:buFont typeface="Arial" charset="0"/>
              <a:buChar char="•"/>
              <a:defRPr/>
            </a:pPr>
            <a:r>
              <a:rPr lang="en-US" sz="1600" dirty="0">
                <a:latin typeface="Arial" charset="0"/>
              </a:rPr>
              <a:t>Ph.D</a:t>
            </a:r>
            <a:r>
              <a:rPr lang="en-US" sz="1600" dirty="0">
                <a:latin typeface="Arial" charset="0"/>
              </a:rPr>
              <a:t>., </a:t>
            </a:r>
            <a:r>
              <a:rPr lang="en-US" sz="1600" dirty="0">
                <a:latin typeface="Arial" charset="0"/>
              </a:rPr>
              <a:t>2009, Chemical </a:t>
            </a:r>
            <a:r>
              <a:rPr lang="en-US" sz="1600" dirty="0">
                <a:latin typeface="Arial" charset="0"/>
              </a:rPr>
              <a:t>Engineering, </a:t>
            </a:r>
            <a:r>
              <a:rPr lang="en-US" sz="1600" dirty="0">
                <a:latin typeface="Arial" charset="0"/>
              </a:rPr>
              <a:t>with a minor in Nanoparticle Science and Technology, University of Minnesota, Minneapolis</a:t>
            </a:r>
            <a:endParaRPr lang="en-US" sz="1600" dirty="0">
              <a:latin typeface="Arial" charset="0"/>
            </a:endParaRPr>
          </a:p>
          <a:p>
            <a:pPr marL="176213" indent="-176213">
              <a:spcAft>
                <a:spcPts val="500"/>
              </a:spcAft>
              <a:buFont typeface="Arial" charset="0"/>
              <a:buChar char="•"/>
              <a:defRPr/>
            </a:pPr>
            <a:r>
              <a:rPr lang="en-US" sz="1600" dirty="0">
                <a:latin typeface="Arial" charset="0"/>
              </a:rPr>
              <a:t>Ph.D</a:t>
            </a:r>
            <a:r>
              <a:rPr lang="en-US" sz="1600" dirty="0">
                <a:latin typeface="Arial" charset="0"/>
              </a:rPr>
              <a:t>. thesis title</a:t>
            </a:r>
            <a:r>
              <a:rPr lang="en-US" sz="1600" dirty="0">
                <a:latin typeface="+mn-lt"/>
              </a:rPr>
              <a:t>: “Atmospheric Nucleation: Measurements, Mechanisms, and Dynamics</a:t>
            </a:r>
            <a:r>
              <a:rPr lang="en-US" sz="1600" dirty="0">
                <a:latin typeface="+mn-lt"/>
              </a:rPr>
              <a:t>”</a:t>
            </a:r>
          </a:p>
          <a:p>
            <a:pPr marL="176213" lvl="1" indent="-176213">
              <a:spcAft>
                <a:spcPts val="500"/>
              </a:spcAft>
              <a:buFont typeface="Arial" charset="0"/>
              <a:buChar char="•"/>
              <a:defRPr/>
            </a:pPr>
            <a:r>
              <a:rPr lang="en-US" sz="1600" dirty="0">
                <a:latin typeface="+mn-lt"/>
              </a:rPr>
              <a:t>Focus on fundamental factors that influence rates of new particle formation in the atmosphere</a:t>
            </a:r>
            <a:endParaRPr lang="en-US" sz="1600" dirty="0">
              <a:latin typeface="+mn-lt"/>
            </a:endParaRPr>
          </a:p>
          <a:p>
            <a:pPr marL="176213" indent="-176213">
              <a:spcAft>
                <a:spcPts val="500"/>
              </a:spcAft>
              <a:buFont typeface="Arial" charset="0"/>
              <a:buChar char="•"/>
              <a:defRPr/>
            </a:pPr>
            <a:r>
              <a:rPr lang="en-US" sz="1600" dirty="0">
                <a:latin typeface="+mn-lt"/>
              </a:rPr>
              <a:t>“</a:t>
            </a:r>
            <a:r>
              <a:rPr lang="en-US" sz="1600" dirty="0">
                <a:latin typeface="+mn-lt"/>
              </a:rPr>
              <a:t>a first-rate mathematician, a fine experimentalist, a skillful analyst and </a:t>
            </a:r>
            <a:r>
              <a:rPr lang="en-US" sz="1600" dirty="0">
                <a:latin typeface="+mn-lt"/>
              </a:rPr>
              <a:t>an excellent </a:t>
            </a:r>
            <a:r>
              <a:rPr lang="en-US" sz="1600" dirty="0">
                <a:latin typeface="+mn-lt"/>
              </a:rPr>
              <a:t>communicator</a:t>
            </a:r>
            <a:r>
              <a:rPr lang="en-US" sz="1600" dirty="0">
                <a:latin typeface="+mn-lt"/>
              </a:rPr>
              <a:t>…”</a:t>
            </a:r>
          </a:p>
          <a:p>
            <a:pPr marL="176213" indent="-176213">
              <a:spcAft>
                <a:spcPts val="500"/>
              </a:spcAft>
              <a:buFont typeface="Arial" charset="0"/>
              <a:buChar char="•"/>
              <a:defRPr/>
            </a:pPr>
            <a:r>
              <a:rPr lang="en-US" sz="1600" dirty="0">
                <a:latin typeface="+mn-lt"/>
              </a:rPr>
              <a:t>“his </a:t>
            </a:r>
            <a:r>
              <a:rPr lang="en-US" sz="1600" dirty="0">
                <a:latin typeface="+mn-lt"/>
              </a:rPr>
              <a:t>research contributions nicely combine </a:t>
            </a:r>
            <a:r>
              <a:rPr lang="en-US" sz="1600" dirty="0">
                <a:latin typeface="+mn-lt"/>
              </a:rPr>
              <a:t>an elegant</a:t>
            </a:r>
            <a:r>
              <a:rPr lang="en-US" sz="1600" dirty="0">
                <a:latin typeface="+mn-lt"/>
              </a:rPr>
              <a:t>, theoretical description of the key processes with much-needed observational </a:t>
            </a:r>
            <a:r>
              <a:rPr lang="en-US" sz="1600" dirty="0">
                <a:latin typeface="+mn-lt"/>
              </a:rPr>
              <a:t>constraints”</a:t>
            </a:r>
          </a:p>
          <a:p>
            <a:pPr marL="176213" indent="-176213">
              <a:buFont typeface="Arial"/>
              <a:buChar char="•"/>
              <a:defRPr/>
            </a:pPr>
            <a:r>
              <a:rPr lang="en-US" sz="1600" dirty="0">
                <a:latin typeface="+mn-lt"/>
              </a:rPr>
              <a:t>“…one </a:t>
            </a:r>
            <a:r>
              <a:rPr lang="en-US" sz="1600" dirty="0">
                <a:latin typeface="+mn-lt"/>
              </a:rPr>
              <a:t>of the most accomplished and talented young aerosol scientists in </a:t>
            </a:r>
            <a:r>
              <a:rPr lang="en-US" sz="1600" dirty="0">
                <a:latin typeface="+mn-lt"/>
              </a:rPr>
              <a:t>the world.</a:t>
            </a:r>
            <a:r>
              <a:rPr lang="en-US" sz="1600" dirty="0">
                <a:latin typeface="+mn-lt"/>
              </a:rPr>
              <a:t>”</a:t>
            </a:r>
          </a:p>
        </p:txBody>
      </p:sp>
      <p:pic>
        <p:nvPicPr>
          <p:cNvPr id="18435" name="Picture 6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55600"/>
            <a:ext cx="146843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Ku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433638"/>
            <a:ext cx="2830512" cy="3570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9192</TotalTime>
  <Words>180</Words>
  <Application>Microsoft Macintosh PowerPoint</Application>
  <PresentationFormat>On-screen Show (4:3)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Times</vt:lpstr>
      <vt:lpstr>ＭＳ Ｐゴシック</vt:lpstr>
      <vt:lpstr>Arial</vt:lpstr>
      <vt:lpstr>Custom Design</vt:lpstr>
      <vt:lpstr>Slide 1</vt:lpstr>
      <vt:lpstr>Slide 2</vt:lpstr>
      <vt:lpstr>2012 Recipient of the  Sheldon K. Friedlander Award</vt:lpstr>
    </vt:vector>
  </TitlesOfParts>
  <Company>CSU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Sinclair</dc:title>
  <dc:creator>Sonia Kreidenweis</dc:creator>
  <cp:lastModifiedBy>deb</cp:lastModifiedBy>
  <cp:revision>108</cp:revision>
  <dcterms:created xsi:type="dcterms:W3CDTF">2009-10-16T02:27:15Z</dcterms:created>
  <dcterms:modified xsi:type="dcterms:W3CDTF">2012-09-11T15:02:51Z</dcterms:modified>
</cp:coreProperties>
</file>