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3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3355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1560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922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772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486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9472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53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1419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2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9747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70308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6730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353" y="3832705"/>
            <a:ext cx="8325294" cy="927207"/>
          </a:xfrm>
        </p:spPr>
        <p:txBody>
          <a:bodyPr>
            <a:normAutofit fontScale="90000"/>
          </a:bodyPr>
          <a:lstStyle/>
          <a:p>
            <a:r>
              <a:rPr lang="en-US" b="1" dirty="0" smtClean="0"/>
              <a:t>Sheldon K. Friedlander Award</a:t>
            </a:r>
            <a:endParaRPr lang="en-US" b="1" dirty="0"/>
          </a:p>
        </p:txBody>
      </p:sp>
      <p:sp>
        <p:nvSpPr>
          <p:cNvPr id="5" name="Subtitle 4"/>
          <p:cNvSpPr>
            <a:spLocks noGrp="1"/>
          </p:cNvSpPr>
          <p:nvPr>
            <p:ph type="subTitle" idx="1"/>
          </p:nvPr>
        </p:nvSpPr>
        <p:spPr>
          <a:xfrm>
            <a:off x="1142999" y="5172167"/>
            <a:ext cx="6858000" cy="443847"/>
          </a:xfrm>
        </p:spPr>
        <p:txBody>
          <a:bodyPr>
            <a:noAutofit/>
          </a:bodyPr>
          <a:lstStyle/>
          <a:p>
            <a:r>
              <a:rPr lang="en-US" sz="2800" i="1" dirty="0" smtClean="0"/>
              <a:t>American Association for Aerosol Research</a:t>
            </a:r>
            <a:endParaRPr lang="en-US" sz="2800" i="1" dirty="0"/>
          </a:p>
        </p:txBody>
      </p:sp>
      <p:pic>
        <p:nvPicPr>
          <p:cNvPr id="6" name="Picture 14" descr="Picture of Sheldon K. Friedlander, Ph.D."/>
          <p:cNvPicPr>
            <a:picLocks noChangeAspect="1" noChangeArrowheads="1"/>
          </p:cNvPicPr>
          <p:nvPr/>
        </p:nvPicPr>
        <p:blipFill>
          <a:blip r:embed="rId2"/>
          <a:srcRect/>
          <a:stretch>
            <a:fillRect/>
          </a:stretch>
        </p:blipFill>
        <p:spPr bwMode="auto">
          <a:xfrm>
            <a:off x="3659386" y="721593"/>
            <a:ext cx="1825229" cy="2591991"/>
          </a:xfrm>
          <a:prstGeom prst="rect">
            <a:avLst/>
          </a:prstGeom>
          <a:noFill/>
          <a:ln w="9525">
            <a:noFill/>
            <a:miter lim="800000"/>
            <a:headEnd/>
            <a:tailEnd/>
          </a:ln>
        </p:spPr>
      </p:pic>
      <p:pic>
        <p:nvPicPr>
          <p:cNvPr id="7" name="Picture 7" descr="AAAR logo"/>
          <p:cNvPicPr>
            <a:picLocks noChangeAspect="1" noChangeArrowheads="1"/>
          </p:cNvPicPr>
          <p:nvPr/>
        </p:nvPicPr>
        <p:blipFill>
          <a:blip r:embed="rId3"/>
          <a:srcRect/>
          <a:stretch>
            <a:fillRect/>
          </a:stretch>
        </p:blipFill>
        <p:spPr bwMode="auto">
          <a:xfrm>
            <a:off x="412848" y="721593"/>
            <a:ext cx="948517" cy="995686"/>
          </a:xfrm>
          <a:prstGeom prst="rect">
            <a:avLst/>
          </a:prstGeom>
          <a:noFill/>
          <a:ln w="9525">
            <a:noFill/>
            <a:miter lim="800000"/>
            <a:headEnd/>
            <a:tailEnd/>
          </a:ln>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50" y="2273274"/>
            <a:ext cx="8434700" cy="830997"/>
          </a:xfrm>
          <a:prstGeom prst="rect">
            <a:avLst/>
          </a:prstGeom>
          <a:noFill/>
        </p:spPr>
        <p:txBody>
          <a:bodyPr wrap="square" rtlCol="0">
            <a:spAutoFit/>
          </a:bodyPr>
          <a:lstStyle/>
          <a:p>
            <a:pPr algn="ctr"/>
            <a:r>
              <a:rPr lang="en-US" sz="2400" dirty="0"/>
              <a:t>This award honors professor Sheldon Friedlander for his leadership as a researcher, teacher and pioneer in aerosol science.</a:t>
            </a:r>
          </a:p>
        </p:txBody>
      </p:sp>
      <p:sp>
        <p:nvSpPr>
          <p:cNvPr id="5" name="TextBox 4"/>
          <p:cNvSpPr txBox="1"/>
          <p:nvPr/>
        </p:nvSpPr>
        <p:spPr>
          <a:xfrm>
            <a:off x="681528" y="3473603"/>
            <a:ext cx="7780945" cy="2677656"/>
          </a:xfrm>
          <a:prstGeom prst="rect">
            <a:avLst/>
          </a:prstGeom>
          <a:noFill/>
        </p:spPr>
        <p:txBody>
          <a:bodyPr wrap="square" rtlCol="0">
            <a:spAutoFit/>
          </a:bodyPr>
          <a:lstStyle/>
          <a:p>
            <a:pPr algn="ctr"/>
            <a:r>
              <a:rPr lang="en-US" sz="2800" dirty="0"/>
              <a:t>The </a:t>
            </a:r>
            <a:r>
              <a:rPr lang="en-US" sz="2800" b="1" dirty="0"/>
              <a:t>Sheldon K. Friedlander Award</a:t>
            </a:r>
          </a:p>
          <a:p>
            <a:pPr algn="ctr"/>
            <a:r>
              <a:rPr lang="en-US" sz="2800" i="1" dirty="0"/>
              <a:t>“recognizes an outstanding dissertation by an individual who has earned a doctoral degree. The dissertation can be in any discipline in the physical, biomedical or engineering sciences but has to be in a field of aerosol science and technology.”</a:t>
            </a:r>
          </a:p>
        </p:txBody>
      </p:sp>
      <p:pic>
        <p:nvPicPr>
          <p:cNvPr id="6" name="Picture 7" descr="AAAR logo"/>
          <p:cNvPicPr>
            <a:picLocks noChangeAspect="1" noChangeArrowheads="1"/>
          </p:cNvPicPr>
          <p:nvPr/>
        </p:nvPicPr>
        <p:blipFill>
          <a:blip r:embed="rId2"/>
          <a:srcRect/>
          <a:stretch>
            <a:fillRect/>
          </a:stretch>
        </p:blipFill>
        <p:spPr bwMode="auto">
          <a:xfrm>
            <a:off x="4069968" y="916811"/>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257"/>
            <a:ext cx="7886700" cy="1325563"/>
          </a:xfrm>
        </p:spPr>
        <p:txBody>
          <a:bodyPr>
            <a:normAutofit/>
          </a:bodyPr>
          <a:lstStyle/>
          <a:p>
            <a:pPr algn="ctr"/>
            <a:r>
              <a:rPr lang="en-US" sz="3200" b="1" dirty="0" smtClean="0"/>
              <a:t>2017 </a:t>
            </a:r>
            <a:r>
              <a:rPr lang="en-US" sz="3200" b="1" dirty="0"/>
              <a:t>Recipient of the</a:t>
            </a:r>
            <a:br>
              <a:rPr lang="en-US" sz="3200" b="1" dirty="0"/>
            </a:br>
            <a:r>
              <a:rPr lang="en-US" sz="3200" b="1" dirty="0"/>
              <a:t>Sheldon K. Friedlander Award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4134" y="2832648"/>
            <a:ext cx="1658405" cy="2240756"/>
          </a:xfrm>
          <a:prstGeom prst="rect">
            <a:avLst/>
          </a:prstGeom>
        </p:spPr>
      </p:pic>
      <p:sp>
        <p:nvSpPr>
          <p:cNvPr id="4" name="Content Placeholder 3"/>
          <p:cNvSpPr>
            <a:spLocks noGrp="1"/>
          </p:cNvSpPr>
          <p:nvPr>
            <p:ph sz="half" idx="2"/>
          </p:nvPr>
        </p:nvSpPr>
        <p:spPr>
          <a:xfrm>
            <a:off x="1857642" y="2178696"/>
            <a:ext cx="6927464" cy="4011038"/>
          </a:xfrm>
        </p:spPr>
        <p:txBody>
          <a:bodyPr>
            <a:noAutofit/>
          </a:bodyPr>
          <a:lstStyle/>
          <a:p>
            <a:r>
              <a:rPr lang="en-US" sz="1900" dirty="0"/>
              <a:t>It is very rare that a graduate student’s PhD work already has impacted so much to the field.  Sheldon K. Friedlander award is exactly for outstanding young researchers, like Bryan </a:t>
            </a:r>
            <a:r>
              <a:rPr lang="en-US" sz="1900" dirty="0" err="1"/>
              <a:t>Bzdek</a:t>
            </a:r>
            <a:r>
              <a:rPr lang="en-US" sz="1900" dirty="0" smtClean="0"/>
              <a:t>.</a:t>
            </a:r>
          </a:p>
          <a:p>
            <a:r>
              <a:rPr lang="en-US" sz="1900" dirty="0" smtClean="0"/>
              <a:t>Dr. </a:t>
            </a:r>
            <a:r>
              <a:rPr lang="en-US" sz="1900" dirty="0" err="1" smtClean="0"/>
              <a:t>Bzdek’s</a:t>
            </a:r>
            <a:r>
              <a:rPr lang="en-US" sz="1900" dirty="0" smtClean="0"/>
              <a:t> </a:t>
            </a:r>
            <a:r>
              <a:rPr lang="en-US" sz="1900" dirty="0"/>
              <a:t>dissertation is a blend of laboratory and field measurements to understand chemical processes relevant to particle formation and growth in the atmosphere.  </a:t>
            </a:r>
            <a:endParaRPr lang="en-US" sz="1900" dirty="0" smtClean="0"/>
          </a:p>
          <a:p>
            <a:r>
              <a:rPr lang="en-US" sz="1900" dirty="0" smtClean="0"/>
              <a:t>His </a:t>
            </a:r>
            <a:r>
              <a:rPr lang="en-US" sz="1900" dirty="0"/>
              <a:t>work provides a fundamental understanding of how amines and ammonia flow into and out of nanoparticles in relation to sulfuric acid, and how these fundamental principles are expressed in ambient processes.  His work leveraged advanced mass spectrometry techniques to perform time-resolved measurements of nanoparticle chemical composition, which also allowed him to obtain uptake coefficients for key molecular species.  </a:t>
            </a:r>
            <a:endParaRPr lang="en-US" sz="1900" dirty="0" smtClean="0"/>
          </a:p>
          <a:p>
            <a:r>
              <a:rPr lang="en-US" sz="1900" dirty="0" smtClean="0"/>
              <a:t>Dr. </a:t>
            </a:r>
            <a:r>
              <a:rPr lang="en-US" sz="1900" dirty="0" err="1" smtClean="0"/>
              <a:t>Bzdek’s</a:t>
            </a:r>
            <a:r>
              <a:rPr lang="en-US" sz="1900" dirty="0" smtClean="0"/>
              <a:t> </a:t>
            </a:r>
            <a:r>
              <a:rPr lang="en-US" sz="1900" dirty="0"/>
              <a:t>dissertation research led to twelve first-author publications.  </a:t>
            </a:r>
          </a:p>
          <a:p>
            <a:endParaRPr lang="en-US" sz="1050" dirty="0">
              <a:solidFill>
                <a:srgbClr val="FF0000"/>
              </a:solidFill>
            </a:endParaRPr>
          </a:p>
        </p:txBody>
      </p:sp>
      <p:pic>
        <p:nvPicPr>
          <p:cNvPr id="7" name="Picture 7" descr="AAAR logo"/>
          <p:cNvPicPr>
            <a:picLocks noChangeAspect="1" noChangeArrowheads="1"/>
          </p:cNvPicPr>
          <p:nvPr/>
        </p:nvPicPr>
        <p:blipFill>
          <a:blip r:embed="rId3"/>
          <a:srcRect/>
          <a:stretch>
            <a:fillRect/>
          </a:stretch>
        </p:blipFill>
        <p:spPr bwMode="auto">
          <a:xfrm>
            <a:off x="628650" y="530064"/>
            <a:ext cx="948517" cy="995686"/>
          </a:xfrm>
          <a:prstGeom prst="rect">
            <a:avLst/>
          </a:prstGeom>
          <a:noFill/>
          <a:ln w="9525">
            <a:noFill/>
            <a:miter lim="800000"/>
            <a:headEnd/>
            <a:tailEnd/>
          </a:ln>
        </p:spPr>
      </p:pic>
      <p:sp>
        <p:nvSpPr>
          <p:cNvPr id="8" name="TextBox 7"/>
          <p:cNvSpPr txBox="1"/>
          <p:nvPr/>
        </p:nvSpPr>
        <p:spPr>
          <a:xfrm>
            <a:off x="1857642" y="1286143"/>
            <a:ext cx="5428716" cy="892552"/>
          </a:xfrm>
          <a:prstGeom prst="rect">
            <a:avLst/>
          </a:prstGeom>
          <a:noFill/>
        </p:spPr>
        <p:txBody>
          <a:bodyPr wrap="square" rtlCol="0">
            <a:spAutoFit/>
          </a:bodyPr>
          <a:lstStyle/>
          <a:p>
            <a:pPr algn="ctr" eaLnBrk="0" hangingPunct="0"/>
            <a:r>
              <a:rPr lang="en-US" sz="2800" b="1" i="1" dirty="0" smtClean="0">
                <a:ea typeface="Helvetica" pitchFamily="34" charset="0"/>
                <a:cs typeface="Times" pitchFamily="18" charset="0"/>
              </a:rPr>
              <a:t>Bryan </a:t>
            </a:r>
            <a:r>
              <a:rPr lang="en-US" sz="2800" b="1" i="1" dirty="0" err="1" smtClean="0">
                <a:ea typeface="Helvetica" pitchFamily="34" charset="0"/>
                <a:cs typeface="Times" pitchFamily="18" charset="0"/>
              </a:rPr>
              <a:t>Bzdek</a:t>
            </a:r>
            <a:endParaRPr lang="en-US" sz="2800" b="1" i="1" dirty="0">
              <a:ea typeface="Helvetica" pitchFamily="34" charset="0"/>
              <a:cs typeface="Times" pitchFamily="18" charset="0"/>
            </a:endParaRPr>
          </a:p>
          <a:p>
            <a:pPr algn="ctr"/>
            <a:r>
              <a:rPr lang="en-US" sz="2400" i="1" dirty="0">
                <a:ea typeface="Helvetica" pitchFamily="34" charset="0"/>
                <a:cs typeface="Times" pitchFamily="18" charset="0"/>
              </a:rPr>
              <a:t>University of Bristol</a:t>
            </a:r>
            <a:endParaRPr lang="en-US" sz="2400" i="1" dirty="0"/>
          </a:p>
        </p:txBody>
      </p:sp>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107</Words>
  <Application>Microsoft Office PowerPoint</Application>
  <PresentationFormat>On-screen Show (4:3)</PresentationFormat>
  <Paragraphs>12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Times</vt:lpstr>
      <vt:lpstr>Office Theme</vt:lpstr>
      <vt:lpstr>Sheldon K. Friedlander Award</vt:lpstr>
      <vt:lpstr>PowerPoint Presentation</vt:lpstr>
      <vt:lpstr>2017 Recipient of the Sheldon K. Friedlander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28</cp:revision>
  <dcterms:created xsi:type="dcterms:W3CDTF">2014-10-06T20:03:19Z</dcterms:created>
  <dcterms:modified xsi:type="dcterms:W3CDTF">2017-09-14T13:43:27Z</dcterms:modified>
</cp:coreProperties>
</file>