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13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33559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1560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29226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7722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86B11-B485-4F7F-9B79-D5A2E56F3AA5}" type="datetimeFigureOut">
              <a:rPr lang="en-US" smtClean="0"/>
              <a:t>9/14/2017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4863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E86B11-B485-4F7F-9B79-D5A2E56F3AA5}"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94727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E86B11-B485-4F7F-9B79-D5A2E56F3AA5}" type="datetimeFigureOut">
              <a:rPr lang="en-US" smtClean="0"/>
              <a:t>9/14/2017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68530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E86B11-B485-4F7F-9B79-D5A2E56F3AA5}" type="datetimeFigureOut">
              <a:rPr lang="en-US" smtClean="0"/>
              <a:t>9/14/2017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14195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86B11-B485-4F7F-9B79-D5A2E56F3AA5}" type="datetimeFigureOut">
              <a:rPr lang="en-US" smtClean="0"/>
              <a:t>9/14/2017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024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97472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70308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3000"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86B11-B485-4F7F-9B79-D5A2E56F3AA5}" type="datetimeFigureOut">
              <a:rPr lang="en-US" smtClean="0"/>
              <a:t>9/14/2017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822FF-902B-4D31-A0C4-95C05BCA7A45}" type="slidenum">
              <a:rPr lang="en-US" smtClean="0"/>
              <a:t>‹#›</a:t>
            </a:fld>
            <a:endParaRPr lang="en-US"/>
          </a:p>
        </p:txBody>
      </p:sp>
    </p:spTree>
    <p:extLst>
      <p:ext uri="{BB962C8B-B14F-4D97-AF65-F5344CB8AC3E}">
        <p14:creationId xmlns:p14="http://schemas.microsoft.com/office/powerpoint/2010/main" val="673098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9353" y="3832705"/>
            <a:ext cx="8325294" cy="927207"/>
          </a:xfrm>
        </p:spPr>
        <p:txBody>
          <a:bodyPr>
            <a:normAutofit fontScale="90000"/>
          </a:bodyPr>
          <a:lstStyle/>
          <a:p>
            <a:r>
              <a:rPr lang="en-US" b="1" dirty="0" smtClean="0"/>
              <a:t>Thomas T. Mercer Joint Prize</a:t>
            </a:r>
            <a:endParaRPr lang="en-US" b="1" dirty="0"/>
          </a:p>
        </p:txBody>
      </p:sp>
      <p:sp>
        <p:nvSpPr>
          <p:cNvPr id="5" name="Subtitle 4"/>
          <p:cNvSpPr>
            <a:spLocks noGrp="1"/>
          </p:cNvSpPr>
          <p:nvPr>
            <p:ph type="subTitle" idx="1"/>
          </p:nvPr>
        </p:nvSpPr>
        <p:spPr>
          <a:xfrm>
            <a:off x="1142999" y="5172167"/>
            <a:ext cx="6858000" cy="443847"/>
          </a:xfrm>
        </p:spPr>
        <p:txBody>
          <a:bodyPr>
            <a:noAutofit/>
          </a:bodyPr>
          <a:lstStyle/>
          <a:p>
            <a:r>
              <a:rPr lang="en-US" sz="2800" i="1" dirty="0" smtClean="0"/>
              <a:t>American Association for Aerosol Research</a:t>
            </a:r>
            <a:endParaRPr lang="en-US" sz="2800" i="1" dirty="0"/>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24865" y="741161"/>
            <a:ext cx="1694270" cy="2552854"/>
          </a:xfrm>
          <a:prstGeom prst="rect">
            <a:avLst/>
          </a:prstGeom>
          <a:noFill/>
          <a:ln w="9525">
            <a:noFill/>
            <a:miter lim="800000"/>
            <a:headEnd/>
            <a:tailEnd/>
          </a:ln>
        </p:spPr>
      </p:pic>
      <p:pic>
        <p:nvPicPr>
          <p:cNvPr id="7" name="Picture 7" descr="AAAR logo"/>
          <p:cNvPicPr>
            <a:picLocks noChangeAspect="1" noChangeArrowheads="1"/>
          </p:cNvPicPr>
          <p:nvPr/>
        </p:nvPicPr>
        <p:blipFill>
          <a:blip r:embed="rId3"/>
          <a:srcRect/>
          <a:stretch>
            <a:fillRect/>
          </a:stretch>
        </p:blipFill>
        <p:spPr bwMode="auto">
          <a:xfrm>
            <a:off x="412848" y="721593"/>
            <a:ext cx="948517" cy="995686"/>
          </a:xfrm>
          <a:prstGeom prst="rect">
            <a:avLst/>
          </a:prstGeom>
          <a:noFill/>
          <a:ln w="9525">
            <a:noFill/>
            <a:miter lim="800000"/>
            <a:headEnd/>
            <a:tailEnd/>
          </a:ln>
        </p:spPr>
      </p:pic>
    </p:spTree>
    <p:extLst>
      <p:ext uri="{BB962C8B-B14F-4D97-AF65-F5344CB8AC3E}">
        <p14:creationId xmlns:p14="http://schemas.microsoft.com/office/powerpoint/2010/main" val="169655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650" y="2273274"/>
            <a:ext cx="8434700" cy="1569660"/>
          </a:xfrm>
          <a:prstGeom prst="rect">
            <a:avLst/>
          </a:prstGeom>
          <a:noFill/>
        </p:spPr>
        <p:txBody>
          <a:bodyPr wrap="square" rtlCol="0">
            <a:spAutoFit/>
          </a:bodyPr>
          <a:lstStyle/>
          <a:p>
            <a:pPr algn="ctr"/>
            <a:r>
              <a:rPr lang="en-US" sz="2400" dirty="0"/>
              <a:t>This award honors the legacy of Thomas T. Mercer, an outstanding researcher and author whose work encompassed aerosol physics and chemistry as well as inhalation toxicology, industrial hygiene, and health physics.</a:t>
            </a:r>
          </a:p>
        </p:txBody>
      </p:sp>
      <p:sp>
        <p:nvSpPr>
          <p:cNvPr id="5" name="TextBox 4"/>
          <p:cNvSpPr txBox="1"/>
          <p:nvPr/>
        </p:nvSpPr>
        <p:spPr>
          <a:xfrm>
            <a:off x="703371" y="3940328"/>
            <a:ext cx="7780945" cy="1384995"/>
          </a:xfrm>
          <a:prstGeom prst="rect">
            <a:avLst/>
          </a:prstGeom>
          <a:noFill/>
        </p:spPr>
        <p:txBody>
          <a:bodyPr wrap="square" rtlCol="0">
            <a:spAutoFit/>
          </a:bodyPr>
          <a:lstStyle/>
          <a:p>
            <a:pPr algn="ctr"/>
            <a:r>
              <a:rPr lang="en-US" sz="2800" dirty="0"/>
              <a:t>The </a:t>
            </a:r>
            <a:r>
              <a:rPr lang="en-US" sz="2800" b="1" dirty="0" smtClean="0"/>
              <a:t>Thomas T. Mercer Joint Prize</a:t>
            </a:r>
          </a:p>
          <a:p>
            <a:pPr algn="ctr"/>
            <a:r>
              <a:rPr lang="en-US" sz="2800" i="1" dirty="0"/>
              <a:t>“excellence in the areas of pharmaceutical aerosols and inhalable materials</a:t>
            </a:r>
            <a:r>
              <a:rPr lang="en-US" sz="2800" i="1" dirty="0" smtClean="0"/>
              <a:t>.”</a:t>
            </a:r>
            <a:endParaRPr lang="en-US" sz="2800" i="1" dirty="0"/>
          </a:p>
        </p:txBody>
      </p:sp>
      <p:pic>
        <p:nvPicPr>
          <p:cNvPr id="6" name="Picture 7" descr="AAAR logo"/>
          <p:cNvPicPr>
            <a:picLocks noChangeAspect="1" noChangeArrowheads="1"/>
          </p:cNvPicPr>
          <p:nvPr/>
        </p:nvPicPr>
        <p:blipFill>
          <a:blip r:embed="rId2"/>
          <a:srcRect/>
          <a:stretch>
            <a:fillRect/>
          </a:stretch>
        </p:blipFill>
        <p:spPr bwMode="auto">
          <a:xfrm>
            <a:off x="4069968" y="916811"/>
            <a:ext cx="948517" cy="995686"/>
          </a:xfrm>
          <a:prstGeom prst="rect">
            <a:avLst/>
          </a:prstGeom>
          <a:noFill/>
          <a:ln w="9525">
            <a:noFill/>
            <a:miter lim="800000"/>
            <a:headEnd/>
            <a:tailEnd/>
          </a:ln>
        </p:spPr>
      </p:pic>
    </p:spTree>
    <p:extLst>
      <p:ext uri="{BB962C8B-B14F-4D97-AF65-F5344CB8AC3E}">
        <p14:creationId xmlns:p14="http://schemas.microsoft.com/office/powerpoint/2010/main" val="390186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16" y="198710"/>
            <a:ext cx="7886700" cy="1325563"/>
          </a:xfrm>
        </p:spPr>
        <p:txBody>
          <a:bodyPr>
            <a:normAutofit/>
          </a:bodyPr>
          <a:lstStyle/>
          <a:p>
            <a:pPr algn="ctr"/>
            <a:r>
              <a:rPr lang="en-US" sz="3200" b="1" dirty="0" smtClean="0"/>
              <a:t>2017 </a:t>
            </a:r>
            <a:r>
              <a:rPr lang="en-US" sz="3200" b="1" dirty="0"/>
              <a:t>Recipient of the</a:t>
            </a:r>
            <a:br>
              <a:rPr lang="en-US" sz="3200" b="1" dirty="0"/>
            </a:br>
            <a:r>
              <a:rPr lang="en-US" sz="3200" b="1" dirty="0" smtClean="0"/>
              <a:t>Thomas T. Mercer Joint Prize</a:t>
            </a:r>
            <a:endParaRPr lang="en-US" sz="32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4378" y="3066021"/>
            <a:ext cx="1477355" cy="2068297"/>
          </a:xfrm>
          <a:prstGeom prst="rect">
            <a:avLst/>
          </a:prstGeom>
        </p:spPr>
      </p:pic>
      <p:sp>
        <p:nvSpPr>
          <p:cNvPr id="4" name="Content Placeholder 3"/>
          <p:cNvSpPr>
            <a:spLocks noGrp="1"/>
          </p:cNvSpPr>
          <p:nvPr>
            <p:ph sz="half" idx="2"/>
          </p:nvPr>
        </p:nvSpPr>
        <p:spPr>
          <a:xfrm>
            <a:off x="1723698" y="2552427"/>
            <a:ext cx="7171506" cy="3961285"/>
          </a:xfrm>
        </p:spPr>
        <p:txBody>
          <a:bodyPr>
            <a:noAutofit/>
          </a:bodyPr>
          <a:lstStyle/>
          <a:p>
            <a:pPr lvl="0"/>
            <a:r>
              <a:rPr lang="en-US" sz="1600" dirty="0"/>
              <a:t>Dr. Hickey is Distinguished RTI Fellow, at the Research Triangle Institute, Emeritus Professor of Molecular Pharmaceutics of the </a:t>
            </a:r>
            <a:r>
              <a:rPr lang="en-US" sz="1600" dirty="0" err="1"/>
              <a:t>Eshelman</a:t>
            </a:r>
            <a:r>
              <a:rPr lang="en-US" sz="1600" dirty="0"/>
              <a:t> School of Pharmacy, and Adjunct Professor Biomedical Engineering in the School of Medicine, at the University of North Carolina at Chapel Hill. </a:t>
            </a:r>
          </a:p>
          <a:p>
            <a:pPr lvl="0"/>
            <a:r>
              <a:rPr lang="en-US" sz="1600" dirty="0" smtClean="0"/>
              <a:t>He </a:t>
            </a:r>
            <a:r>
              <a:rPr lang="en-US" sz="1600" dirty="0"/>
              <a:t>obtained Ph.D. and D.Sc. degrees in pharmaceutical sciences from Aston University, Birmingham, UK.</a:t>
            </a:r>
          </a:p>
          <a:p>
            <a:pPr lvl="0"/>
            <a:r>
              <a:rPr lang="en-US" sz="1600" dirty="0" smtClean="0"/>
              <a:t>He </a:t>
            </a:r>
            <a:r>
              <a:rPr lang="en-US" sz="1600" dirty="0"/>
              <a:t>is a Fellow of the Royal Society of Biology, the American Association of Pharmaceutical Scientists and the American Association for the Advancement of Science. </a:t>
            </a:r>
          </a:p>
          <a:p>
            <a:pPr lvl="0"/>
            <a:r>
              <a:rPr lang="en-US" sz="1600" dirty="0" smtClean="0"/>
              <a:t>He </a:t>
            </a:r>
            <a:r>
              <a:rPr lang="en-US" sz="1600" dirty="0"/>
              <a:t>is the recipient of the Research Achievement Award of the Particulate Presentations and Design Division of the Powder Technology Society of Japan, the Distinguished Scientist Award of the American Association of Indian Pharmaceutical Scientists and the David W Grant Award in Physical Pharmacy of the American Association of Pharmaceutical Scientists.</a:t>
            </a:r>
          </a:p>
          <a:p>
            <a:pPr lvl="0"/>
            <a:r>
              <a:rPr lang="en-US" sz="1600" dirty="0" smtClean="0"/>
              <a:t>Dr</a:t>
            </a:r>
            <a:r>
              <a:rPr lang="en-US" sz="1600" dirty="0"/>
              <a:t>. Hickey conducts a multidisciplinary research program in the field of pulmonary drug and vaccine delivery for treatment and prevention of a variety of diseases.</a:t>
            </a:r>
          </a:p>
          <a:p>
            <a:pPr lvl="0"/>
            <a:endParaRPr lang="en-US" sz="1600" dirty="0"/>
          </a:p>
        </p:txBody>
      </p:sp>
      <p:pic>
        <p:nvPicPr>
          <p:cNvPr id="7" name="Picture 7" descr="AAAR logo"/>
          <p:cNvPicPr>
            <a:picLocks noChangeAspect="1" noChangeArrowheads="1"/>
          </p:cNvPicPr>
          <p:nvPr/>
        </p:nvPicPr>
        <p:blipFill>
          <a:blip r:embed="rId3"/>
          <a:srcRect/>
          <a:stretch>
            <a:fillRect/>
          </a:stretch>
        </p:blipFill>
        <p:spPr bwMode="auto">
          <a:xfrm>
            <a:off x="613216" y="323965"/>
            <a:ext cx="948517" cy="995686"/>
          </a:xfrm>
          <a:prstGeom prst="rect">
            <a:avLst/>
          </a:prstGeom>
          <a:noFill/>
          <a:ln w="9525">
            <a:noFill/>
            <a:miter lim="800000"/>
            <a:headEnd/>
            <a:tailEnd/>
          </a:ln>
        </p:spPr>
      </p:pic>
      <p:sp>
        <p:nvSpPr>
          <p:cNvPr id="8" name="TextBox 7"/>
          <p:cNvSpPr txBox="1"/>
          <p:nvPr/>
        </p:nvSpPr>
        <p:spPr>
          <a:xfrm>
            <a:off x="491198" y="1444906"/>
            <a:ext cx="8404005" cy="1077218"/>
          </a:xfrm>
          <a:prstGeom prst="rect">
            <a:avLst/>
          </a:prstGeom>
          <a:noFill/>
        </p:spPr>
        <p:txBody>
          <a:bodyPr wrap="square" rtlCol="0">
            <a:spAutoFit/>
          </a:bodyPr>
          <a:lstStyle/>
          <a:p>
            <a:pPr algn="ctr" eaLnBrk="0" hangingPunct="0"/>
            <a:r>
              <a:rPr lang="en-US" sz="2800" b="1" i="1" dirty="0" smtClean="0">
                <a:ea typeface="Helvetica" pitchFamily="34" charset="0"/>
                <a:cs typeface="Times" pitchFamily="18" charset="0"/>
              </a:rPr>
              <a:t>Anthony J. Hickey</a:t>
            </a:r>
          </a:p>
          <a:p>
            <a:pPr algn="ctr" eaLnBrk="0" hangingPunct="0"/>
            <a:r>
              <a:rPr lang="en-US" i="1" dirty="0">
                <a:ea typeface="Helvetica" pitchFamily="34" charset="0"/>
                <a:cs typeface="Times" pitchFamily="18" charset="0"/>
              </a:rPr>
              <a:t>Distinguished Fellow at RTI International, Research Triangle Park, NC </a:t>
            </a:r>
            <a:endParaRPr lang="en-US" i="1" dirty="0" smtClean="0">
              <a:ea typeface="Helvetica" pitchFamily="34" charset="0"/>
              <a:cs typeface="Times" pitchFamily="18" charset="0"/>
            </a:endParaRPr>
          </a:p>
          <a:p>
            <a:pPr algn="ctr" eaLnBrk="0" hangingPunct="0"/>
            <a:r>
              <a:rPr lang="en-US" i="1" dirty="0" smtClean="0">
                <a:ea typeface="Helvetica" pitchFamily="34" charset="0"/>
                <a:cs typeface="Times" pitchFamily="18" charset="0"/>
              </a:rPr>
              <a:t>and </a:t>
            </a:r>
            <a:r>
              <a:rPr lang="en-US" i="1" dirty="0">
                <a:ea typeface="Helvetica" pitchFamily="34" charset="0"/>
                <a:cs typeface="Times" pitchFamily="18" charset="0"/>
              </a:rPr>
              <a:t>Professor Emeritus at the University of North Carolina at Chapel Hill</a:t>
            </a:r>
          </a:p>
        </p:txBody>
      </p:sp>
    </p:spTree>
    <p:extLst>
      <p:ext uri="{BB962C8B-B14F-4D97-AF65-F5344CB8AC3E}">
        <p14:creationId xmlns:p14="http://schemas.microsoft.com/office/powerpoint/2010/main" val="1578789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270</Words>
  <Application>Microsoft Office PowerPoint</Application>
  <PresentationFormat>On-screen Show (4:3)</PresentationFormat>
  <Paragraphs>14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Helvetica</vt:lpstr>
      <vt:lpstr>Times</vt:lpstr>
      <vt:lpstr>Office Theme</vt:lpstr>
      <vt:lpstr>Thomas T. Mercer Joint Prize</vt:lpstr>
      <vt:lpstr>PowerPoint Presentation</vt:lpstr>
      <vt:lpstr>2017 Recipient of the Thomas T. Mercer Joint Prize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Sheldon K. Friedlander Award</dc:title>
  <dc:creator>Melissa L. Baldwin</dc:creator>
  <cp:lastModifiedBy>Homaira Sheikh</cp:lastModifiedBy>
  <cp:revision>29</cp:revision>
  <dcterms:created xsi:type="dcterms:W3CDTF">2014-10-06T20:03:19Z</dcterms:created>
  <dcterms:modified xsi:type="dcterms:W3CDTF">2017-09-14T13:33:08Z</dcterms:modified>
</cp:coreProperties>
</file>