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97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1720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6560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86007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02546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05488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632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33798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42345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095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54922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866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10/24/2017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1422789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0342" y="4064072"/>
            <a:ext cx="7943316" cy="927207"/>
          </a:xfrm>
        </p:spPr>
        <p:txBody>
          <a:bodyPr/>
          <a:lstStyle/>
          <a:p>
            <a:r>
              <a:rPr lang="en-US" b="1" dirty="0" smtClean="0"/>
              <a:t>David Sinclair Award</a:t>
            </a:r>
            <a:endParaRPr lang="en-US" b="1" dirty="0"/>
          </a:p>
        </p:txBody>
      </p:sp>
      <p:sp>
        <p:nvSpPr>
          <p:cNvPr id="5" name="Subtitle 4"/>
          <p:cNvSpPr>
            <a:spLocks noGrp="1"/>
          </p:cNvSpPr>
          <p:nvPr>
            <p:ph type="subTitle" idx="1"/>
          </p:nvPr>
        </p:nvSpPr>
        <p:spPr>
          <a:xfrm>
            <a:off x="1143000" y="5209196"/>
            <a:ext cx="6858000" cy="443847"/>
          </a:xfrm>
        </p:spPr>
        <p:txBody>
          <a:bodyPr>
            <a:noAutofit/>
          </a:bodyPr>
          <a:lstStyle/>
          <a:p>
            <a:r>
              <a:rPr lang="en-US" sz="2800" i="1" dirty="0" smtClean="0"/>
              <a:t>American Association for Aerosol Research</a:t>
            </a:r>
            <a:endParaRPr lang="en-US" sz="2800" i="1" dirty="0"/>
          </a:p>
        </p:txBody>
      </p:sp>
      <p:pic>
        <p:nvPicPr>
          <p:cNvPr id="7" name="Picture 7" descr="AAAR logo"/>
          <p:cNvPicPr>
            <a:picLocks noChangeAspect="1" noChangeArrowheads="1"/>
          </p:cNvPicPr>
          <p:nvPr/>
        </p:nvPicPr>
        <p:blipFill>
          <a:blip r:embed="rId2"/>
          <a:srcRect/>
          <a:stretch>
            <a:fillRect/>
          </a:stretch>
        </p:blipFill>
        <p:spPr bwMode="auto">
          <a:xfrm>
            <a:off x="399201" y="353105"/>
            <a:ext cx="948517" cy="995686"/>
          </a:xfrm>
          <a:prstGeom prst="rect">
            <a:avLst/>
          </a:prstGeom>
          <a:noFill/>
          <a:ln w="9525">
            <a:noFill/>
            <a:miter lim="800000"/>
            <a:headEnd/>
            <a:tailEnd/>
          </a:ln>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3102" t="4245" r="1550" b="2122"/>
          <a:stretch>
            <a:fillRect/>
          </a:stretch>
        </p:blipFill>
        <p:spPr bwMode="auto">
          <a:xfrm>
            <a:off x="3601653" y="1240208"/>
            <a:ext cx="1940696" cy="278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132" y="2410818"/>
            <a:ext cx="7780946" cy="1200329"/>
          </a:xfrm>
          <a:prstGeom prst="rect">
            <a:avLst/>
          </a:prstGeom>
          <a:noFill/>
        </p:spPr>
        <p:txBody>
          <a:bodyPr wrap="square" rtlCol="0">
            <a:spAutoFit/>
          </a:bodyPr>
          <a:lstStyle/>
          <a:p>
            <a:pPr algn="ctr"/>
            <a:r>
              <a:rPr lang="en-US" sz="2400" dirty="0"/>
              <a:t>This award memorializes David Sinclair, one of aerosol science’s great innovators, known for his knowledge, ingenuity and energy.</a:t>
            </a:r>
          </a:p>
        </p:txBody>
      </p:sp>
      <p:sp>
        <p:nvSpPr>
          <p:cNvPr id="5" name="TextBox 4"/>
          <p:cNvSpPr txBox="1"/>
          <p:nvPr/>
        </p:nvSpPr>
        <p:spPr>
          <a:xfrm>
            <a:off x="660133" y="3923979"/>
            <a:ext cx="7780945" cy="2246769"/>
          </a:xfrm>
          <a:prstGeom prst="rect">
            <a:avLst/>
          </a:prstGeom>
          <a:noFill/>
        </p:spPr>
        <p:txBody>
          <a:bodyPr wrap="square" rtlCol="0">
            <a:spAutoFit/>
          </a:bodyPr>
          <a:lstStyle/>
          <a:p>
            <a:pPr algn="ctr"/>
            <a:r>
              <a:rPr lang="en-US" sz="2800" dirty="0"/>
              <a:t>The </a:t>
            </a:r>
            <a:r>
              <a:rPr lang="en-US" sz="2800" b="1" dirty="0"/>
              <a:t>David Sinclair Award</a:t>
            </a:r>
          </a:p>
          <a:p>
            <a:pPr algn="ctr"/>
            <a:r>
              <a:rPr lang="en-US" sz="2800" i="1" dirty="0"/>
              <a:t>“recognizes sustained excellence in aerosol research and technology by an established scientist still active in his/her career. The individual’s research must have a lasting impact in aerosol science.”</a:t>
            </a:r>
          </a:p>
        </p:txBody>
      </p:sp>
      <p:pic>
        <p:nvPicPr>
          <p:cNvPr id="6" name="Picture 7" descr="AAAR logo"/>
          <p:cNvPicPr>
            <a:picLocks noChangeAspect="1" noChangeArrowheads="1"/>
          </p:cNvPicPr>
          <p:nvPr/>
        </p:nvPicPr>
        <p:blipFill>
          <a:blip r:embed="rId2"/>
          <a:srcRect/>
          <a:stretch>
            <a:fillRect/>
          </a:stretch>
        </p:blipFill>
        <p:spPr bwMode="auto">
          <a:xfrm>
            <a:off x="4076346" y="1102300"/>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825"/>
            <a:ext cx="7886700" cy="1325563"/>
          </a:xfrm>
        </p:spPr>
        <p:txBody>
          <a:bodyPr>
            <a:normAutofit/>
          </a:bodyPr>
          <a:lstStyle/>
          <a:p>
            <a:pPr algn="ctr"/>
            <a:r>
              <a:rPr lang="en-US" sz="3200" b="1" dirty="0" smtClean="0"/>
              <a:t>2017 </a:t>
            </a:r>
            <a:r>
              <a:rPr lang="en-US" sz="3200" b="1" dirty="0"/>
              <a:t>Recipient of the</a:t>
            </a:r>
            <a:br>
              <a:rPr lang="en-US" sz="3200" b="1" dirty="0"/>
            </a:br>
            <a:r>
              <a:rPr lang="en-US" sz="3200" b="1" dirty="0"/>
              <a:t>David Sinclair Award</a:t>
            </a:r>
          </a:p>
        </p:txBody>
      </p:sp>
      <p:sp>
        <p:nvSpPr>
          <p:cNvPr id="4" name="Content Placeholder 3"/>
          <p:cNvSpPr>
            <a:spLocks noGrp="1"/>
          </p:cNvSpPr>
          <p:nvPr>
            <p:ph sz="half" idx="1"/>
          </p:nvPr>
        </p:nvSpPr>
        <p:spPr>
          <a:xfrm>
            <a:off x="2838979" y="2184556"/>
            <a:ext cx="6102304" cy="3753133"/>
          </a:xfrm>
        </p:spPr>
        <p:txBody>
          <a:bodyPr>
            <a:noAutofit/>
          </a:bodyPr>
          <a:lstStyle/>
          <a:p>
            <a:pPr lvl="0"/>
            <a:r>
              <a:rPr lang="en-US" sz="1400" dirty="0" smtClean="0"/>
              <a:t>Author </a:t>
            </a:r>
            <a:r>
              <a:rPr lang="en-US" sz="1400" dirty="0"/>
              <a:t>of more than 700 </a:t>
            </a:r>
            <a:r>
              <a:rPr lang="en-US" sz="1400" dirty="0" smtClean="0"/>
              <a:t>publications, many </a:t>
            </a:r>
            <a:r>
              <a:rPr lang="en-US" sz="1400" dirty="0"/>
              <a:t>invited key note presentations and plenary lectures.</a:t>
            </a:r>
          </a:p>
          <a:p>
            <a:pPr lvl="0"/>
            <a:r>
              <a:rPr lang="en-US" sz="1400" dirty="0"/>
              <a:t>Substantial contributions in the field of atmospheric particulate matter, its sources and impact upon human health and the environment.</a:t>
            </a:r>
          </a:p>
          <a:p>
            <a:pPr lvl="0"/>
            <a:r>
              <a:rPr lang="en-US" sz="1400" dirty="0"/>
              <a:t>Professor Morawska did some of the first studies on spatial and temporal distribution of vehicle emissions in urban microenvironments.</a:t>
            </a:r>
          </a:p>
          <a:p>
            <a:pPr lvl="0"/>
            <a:r>
              <a:rPr lang="en-US" sz="1400" dirty="0"/>
              <a:t>In 1992, she established the International Laboratory for Air Quality and Health (ILAQH) at QUT. Since 2004 ILAQH has been a Collaborating Centre of the WHO on Research and Training in the field of Air Quality and Health. She is a co-director of the Australia-China Centre for Air Quality Science and Management.</a:t>
            </a:r>
          </a:p>
          <a:p>
            <a:pPr lvl="0"/>
            <a:r>
              <a:rPr lang="en-US" sz="1400" dirty="0"/>
              <a:t>Professor Morawska</a:t>
            </a:r>
            <a:r>
              <a:rPr lang="en-GB" sz="1400" dirty="0" smtClean="0"/>
              <a:t> </a:t>
            </a:r>
            <a:r>
              <a:rPr lang="en-GB" sz="1400" dirty="0"/>
              <a:t>serves as advisor on numerous high profile Australian and international projects, committees and advisory boards. She took organizational and scientific leadership in the UPTECH study, which seeks to determine the effect of the exposure to airborne fine and ultrafine particles emitted from motor vehicles on the health of children in schools.</a:t>
            </a:r>
            <a:endParaRPr lang="en-US" sz="1400" dirty="0"/>
          </a:p>
          <a:p>
            <a:pPr lvl="0"/>
            <a:r>
              <a:rPr lang="en-US" sz="1400" dirty="0"/>
              <a:t>Professor Morawska is recognized as an outstanding personality. She is a distinguished member of the scientific community and exceptional lecturer.</a:t>
            </a:r>
          </a:p>
          <a:p>
            <a:pPr marL="0" indent="0">
              <a:buNone/>
            </a:pPr>
            <a:endParaRPr lang="en-US" sz="1600" dirty="0"/>
          </a:p>
        </p:txBody>
      </p:sp>
      <p:pic>
        <p:nvPicPr>
          <p:cNvPr id="7" name="Picture 7" descr="AAAR logo"/>
          <p:cNvPicPr>
            <a:picLocks noChangeAspect="1" noChangeArrowheads="1"/>
          </p:cNvPicPr>
          <p:nvPr/>
        </p:nvPicPr>
        <p:blipFill>
          <a:blip r:embed="rId2"/>
          <a:srcRect/>
          <a:stretch>
            <a:fillRect/>
          </a:stretch>
        </p:blipFill>
        <p:spPr bwMode="auto">
          <a:xfrm>
            <a:off x="723243" y="234763"/>
            <a:ext cx="948517" cy="995686"/>
          </a:xfrm>
          <a:prstGeom prst="rect">
            <a:avLst/>
          </a:prstGeom>
          <a:noFill/>
          <a:ln w="9525">
            <a:noFill/>
            <a:miter lim="800000"/>
            <a:headEnd/>
            <a:tailEnd/>
          </a:ln>
        </p:spPr>
      </p:pic>
      <p:sp>
        <p:nvSpPr>
          <p:cNvPr id="8" name="TextBox 7"/>
          <p:cNvSpPr txBox="1"/>
          <p:nvPr/>
        </p:nvSpPr>
        <p:spPr>
          <a:xfrm>
            <a:off x="1807061" y="1230449"/>
            <a:ext cx="6802882" cy="954107"/>
          </a:xfrm>
          <a:prstGeom prst="rect">
            <a:avLst/>
          </a:prstGeom>
          <a:noFill/>
        </p:spPr>
        <p:txBody>
          <a:bodyPr wrap="square" rtlCol="0">
            <a:spAutoFit/>
          </a:bodyPr>
          <a:lstStyle/>
          <a:p>
            <a:pPr algn="ctr">
              <a:spcBef>
                <a:spcPct val="0"/>
              </a:spcBef>
              <a:buFontTx/>
              <a:buNone/>
            </a:pPr>
            <a:r>
              <a:rPr lang="en-US" altLang="en-US" sz="2800" b="1" i="1" dirty="0" smtClean="0"/>
              <a:t>Lidia </a:t>
            </a:r>
            <a:r>
              <a:rPr lang="en-US" altLang="en-US" sz="2800" b="1" i="1" dirty="0" err="1" smtClean="0"/>
              <a:t>Morawska</a:t>
            </a:r>
            <a:endParaRPr lang="en-US" altLang="en-US" sz="2800" b="1" i="1" dirty="0"/>
          </a:p>
          <a:p>
            <a:pPr algn="ctr">
              <a:spcBef>
                <a:spcPct val="0"/>
              </a:spcBef>
            </a:pPr>
            <a:r>
              <a:rPr lang="en-US" altLang="en-US" sz="2800" i="1" dirty="0"/>
              <a:t>Queensland University of </a:t>
            </a:r>
            <a:r>
              <a:rPr lang="en-US" altLang="en-US" sz="2800" i="1" dirty="0" smtClean="0"/>
              <a:t>Technology</a:t>
            </a:r>
            <a:endParaRPr lang="en-US" altLang="en-US" sz="28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86" y="3007957"/>
            <a:ext cx="2491791" cy="1868843"/>
          </a:xfrm>
          <a:prstGeom prst="rect">
            <a:avLst/>
          </a:prstGeom>
        </p:spPr>
      </p:pic>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269</Words>
  <Application>Microsoft Office PowerPoint</Application>
  <PresentationFormat>On-screen Show (4:3)</PresentationFormat>
  <Paragraphs>14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David Sinclair Award</vt:lpstr>
      <vt:lpstr>PowerPoint Presentation</vt:lpstr>
      <vt:lpstr>2017 Recipient of the David Sinclair Award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Brad Clark</cp:lastModifiedBy>
  <cp:revision>34</cp:revision>
  <dcterms:created xsi:type="dcterms:W3CDTF">2014-10-06T20:03:19Z</dcterms:created>
  <dcterms:modified xsi:type="dcterms:W3CDTF">2017-10-24T14:53:45Z</dcterms:modified>
</cp:coreProperties>
</file>