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8" r:id="rId5"/>
    <p:sldId id="269"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1324"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17209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65609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86007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2025461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05488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68632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E86B11-B485-4F7F-9B79-D5A2E56F3AA5}"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33798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E86B11-B485-4F7F-9B79-D5A2E56F3AA5}"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423454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86B11-B485-4F7F-9B79-D5A2E56F3AA5}"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0095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54922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8667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000" r="10000" b="3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86B11-B485-4F7F-9B79-D5A2E56F3AA5}" type="datetimeFigureOut">
              <a:rPr lang="en-US" smtClean="0"/>
              <a:t>12/4/2024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822FF-902B-4D31-A0C4-95C05BCA7A45}" type="slidenum">
              <a:rPr lang="en-US" smtClean="0"/>
              <a:t>‹#›</a:t>
            </a:fld>
            <a:endParaRPr lang="en-US"/>
          </a:p>
        </p:txBody>
      </p:sp>
    </p:spTree>
    <p:extLst>
      <p:ext uri="{BB962C8B-B14F-4D97-AF65-F5344CB8AC3E}">
        <p14:creationId xmlns:p14="http://schemas.microsoft.com/office/powerpoint/2010/main" val="1422789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9353" y="3832705"/>
            <a:ext cx="8325294" cy="927207"/>
          </a:xfrm>
        </p:spPr>
        <p:txBody>
          <a:bodyPr>
            <a:normAutofit fontScale="90000"/>
          </a:bodyPr>
          <a:lstStyle/>
          <a:p>
            <a:r>
              <a:rPr lang="en-US" b="1" dirty="0"/>
              <a:t>Thomas T. Mercer Joint Prize</a:t>
            </a:r>
          </a:p>
        </p:txBody>
      </p:sp>
      <p:sp>
        <p:nvSpPr>
          <p:cNvPr id="5" name="Subtitle 4"/>
          <p:cNvSpPr>
            <a:spLocks noGrp="1"/>
          </p:cNvSpPr>
          <p:nvPr>
            <p:ph type="subTitle" idx="1"/>
          </p:nvPr>
        </p:nvSpPr>
        <p:spPr>
          <a:xfrm>
            <a:off x="1142999" y="5172167"/>
            <a:ext cx="6858000" cy="443847"/>
          </a:xfrm>
        </p:spPr>
        <p:txBody>
          <a:bodyPr>
            <a:noAutofit/>
          </a:bodyPr>
          <a:lstStyle/>
          <a:p>
            <a:r>
              <a:rPr lang="en-US" sz="2800" i="1" dirty="0"/>
              <a:t>American Association for Aerosol Research</a:t>
            </a:r>
          </a:p>
        </p:txBody>
      </p:sp>
      <p:pic>
        <p:nvPicPr>
          <p:cNvPr id="6" name="Picture 14"/>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724865" y="741161"/>
            <a:ext cx="1694270" cy="2552854"/>
          </a:xfrm>
          <a:prstGeom prst="rect">
            <a:avLst/>
          </a:prstGeom>
          <a:noFill/>
          <a:ln w="9525">
            <a:noFill/>
            <a:miter lim="800000"/>
            <a:headEnd/>
            <a:tailEnd/>
          </a:ln>
        </p:spPr>
      </p:pic>
      <p:pic>
        <p:nvPicPr>
          <p:cNvPr id="7" name="Picture 7" descr="AAAR logo"/>
          <p:cNvPicPr>
            <a:picLocks noChangeAspect="1" noChangeArrowheads="1"/>
          </p:cNvPicPr>
          <p:nvPr/>
        </p:nvPicPr>
        <p:blipFill>
          <a:blip r:embed="rId3"/>
          <a:srcRect/>
          <a:stretch>
            <a:fillRect/>
          </a:stretch>
        </p:blipFill>
        <p:spPr bwMode="auto">
          <a:xfrm>
            <a:off x="7717536" y="365760"/>
            <a:ext cx="948517" cy="995686"/>
          </a:xfrm>
          <a:prstGeom prst="rect">
            <a:avLst/>
          </a:prstGeom>
          <a:noFill/>
          <a:ln w="9525">
            <a:noFill/>
            <a:miter lim="800000"/>
            <a:headEnd/>
            <a:tailEnd/>
          </a:ln>
        </p:spPr>
      </p:pic>
    </p:spTree>
    <p:extLst>
      <p:ext uri="{BB962C8B-B14F-4D97-AF65-F5344CB8AC3E}">
        <p14:creationId xmlns:p14="http://schemas.microsoft.com/office/powerpoint/2010/main" val="4000671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650" y="2273274"/>
            <a:ext cx="8434700" cy="1569660"/>
          </a:xfrm>
          <a:prstGeom prst="rect">
            <a:avLst/>
          </a:prstGeom>
          <a:noFill/>
        </p:spPr>
        <p:txBody>
          <a:bodyPr wrap="square" rtlCol="0">
            <a:spAutoFit/>
          </a:bodyPr>
          <a:lstStyle/>
          <a:p>
            <a:pPr algn="ctr"/>
            <a:r>
              <a:rPr lang="en-US" sz="2400" dirty="0"/>
              <a:t>This award honors the legacy of Thomas T. Mercer, an outstanding researcher and author whose work encompassed aerosol physics and chemistry as well as inhalation toxicology, industrial hygiene, and health physics.</a:t>
            </a:r>
          </a:p>
        </p:txBody>
      </p:sp>
      <p:sp>
        <p:nvSpPr>
          <p:cNvPr id="5" name="TextBox 4"/>
          <p:cNvSpPr txBox="1"/>
          <p:nvPr/>
        </p:nvSpPr>
        <p:spPr>
          <a:xfrm>
            <a:off x="703371" y="3940328"/>
            <a:ext cx="7780945" cy="1384995"/>
          </a:xfrm>
          <a:prstGeom prst="rect">
            <a:avLst/>
          </a:prstGeom>
          <a:noFill/>
        </p:spPr>
        <p:txBody>
          <a:bodyPr wrap="square" rtlCol="0">
            <a:spAutoFit/>
          </a:bodyPr>
          <a:lstStyle/>
          <a:p>
            <a:pPr algn="ctr"/>
            <a:r>
              <a:rPr lang="en-US" sz="2800" dirty="0"/>
              <a:t>The </a:t>
            </a:r>
            <a:r>
              <a:rPr lang="en-US" sz="2800" b="1" dirty="0"/>
              <a:t>Thomas T. Mercer Joint Prize</a:t>
            </a:r>
          </a:p>
          <a:p>
            <a:pPr algn="ctr"/>
            <a:r>
              <a:rPr lang="en-US" sz="2800" i="1" dirty="0"/>
              <a:t>“excellence in the areas of pharmaceutical aerosols and inhalable materials.”</a:t>
            </a:r>
          </a:p>
        </p:txBody>
      </p:sp>
      <p:pic>
        <p:nvPicPr>
          <p:cNvPr id="6" name="Picture 7" descr="AAAR logo"/>
          <p:cNvPicPr>
            <a:picLocks noChangeAspect="1" noChangeArrowheads="1"/>
          </p:cNvPicPr>
          <p:nvPr/>
        </p:nvPicPr>
        <p:blipFill>
          <a:blip r:embed="rId2"/>
          <a:srcRect/>
          <a:stretch>
            <a:fillRect/>
          </a:stretch>
        </p:blipFill>
        <p:spPr bwMode="auto">
          <a:xfrm>
            <a:off x="4069968" y="916811"/>
            <a:ext cx="948517" cy="995686"/>
          </a:xfrm>
          <a:prstGeom prst="rect">
            <a:avLst/>
          </a:prstGeom>
          <a:noFill/>
          <a:ln w="9525">
            <a:noFill/>
            <a:miter lim="800000"/>
            <a:headEnd/>
            <a:tailEnd/>
          </a:ln>
        </p:spPr>
      </p:pic>
    </p:spTree>
    <p:extLst>
      <p:ext uri="{BB962C8B-B14F-4D97-AF65-F5344CB8AC3E}">
        <p14:creationId xmlns:p14="http://schemas.microsoft.com/office/powerpoint/2010/main" val="670437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216" y="198710"/>
            <a:ext cx="7886700" cy="1325563"/>
          </a:xfrm>
        </p:spPr>
        <p:txBody>
          <a:bodyPr>
            <a:normAutofit/>
          </a:bodyPr>
          <a:lstStyle/>
          <a:p>
            <a:pPr algn="ctr"/>
            <a:r>
              <a:rPr lang="en-US" sz="3200" b="1" dirty="0"/>
              <a:t>2020 Recipient of the</a:t>
            </a:r>
            <a:br>
              <a:rPr lang="en-US" sz="3200" b="1" dirty="0"/>
            </a:br>
            <a:r>
              <a:rPr lang="en-US" sz="3200" b="1" dirty="0"/>
              <a:t>Thomas T. Mercer Joint Prize</a:t>
            </a:r>
          </a:p>
        </p:txBody>
      </p:sp>
      <p:sp>
        <p:nvSpPr>
          <p:cNvPr id="4" name="Content Placeholder 3"/>
          <p:cNvSpPr>
            <a:spLocks noGrp="1"/>
          </p:cNvSpPr>
          <p:nvPr>
            <p:ph sz="half" idx="2"/>
          </p:nvPr>
        </p:nvSpPr>
        <p:spPr>
          <a:xfrm>
            <a:off x="2604976" y="2478164"/>
            <a:ext cx="6454645" cy="3961285"/>
          </a:xfrm>
        </p:spPr>
        <p:txBody>
          <a:bodyPr>
            <a:noAutofit/>
          </a:bodyPr>
          <a:lstStyle/>
          <a:p>
            <a:pPr lvl="0"/>
            <a:r>
              <a:rPr lang="en-US" sz="1800" dirty="0">
                <a:ea typeface="Calibri" panose="020F0502020204030204" pitchFamily="34" charset="0"/>
              </a:rPr>
              <a:t>Dr. </a:t>
            </a:r>
            <a:r>
              <a:rPr lang="en-US" sz="1800" dirty="0">
                <a:effectLst/>
                <a:ea typeface="Calibri" panose="020F0502020204030204" pitchFamily="34" charset="0"/>
              </a:rPr>
              <a:t>Frampton is Professor Emeritus in Medicine in the Pulmonary &amp; Critical Care Division.</a:t>
            </a:r>
          </a:p>
          <a:p>
            <a:pPr lvl="0"/>
            <a:r>
              <a:rPr lang="en-US" sz="1800" dirty="0">
                <a:ea typeface="Calibri" panose="020F0502020204030204" pitchFamily="34" charset="0"/>
              </a:rPr>
              <a:t>R</a:t>
            </a:r>
            <a:r>
              <a:rPr lang="en-US" sz="1800" dirty="0">
                <a:effectLst/>
                <a:ea typeface="Calibri" panose="020F0502020204030204" pitchFamily="34" charset="0"/>
              </a:rPr>
              <a:t>esearch has focused on the health effects of air pollution using human clinical exposure studies including a r</a:t>
            </a:r>
            <a:r>
              <a:rPr lang="en-US" sz="1800" dirty="0"/>
              <a:t>ecent large study addressing the cardiovascular effects of ozone exposure in healthy older subjects.</a:t>
            </a:r>
          </a:p>
          <a:p>
            <a:pPr lvl="0"/>
            <a:r>
              <a:rPr lang="en-US" sz="1800" dirty="0"/>
              <a:t>Active on many federal advisory panels and grant review study sections</a:t>
            </a:r>
          </a:p>
          <a:p>
            <a:pPr lvl="0"/>
            <a:r>
              <a:rPr lang="en-US" sz="1800" dirty="0"/>
              <a:t>“</a:t>
            </a:r>
            <a:r>
              <a:rPr lang="en-US" sz="1800" i="1" dirty="0"/>
              <a:t>His work combining aerosol characterization and human inhalation exposures with clinical measures to address problems of environmental and occupational aerosol exposures are in the spirit of Thomas T. Mercer’s legacy of using basic and applied science to prevent potential adverse effects of inhaled particles</a:t>
            </a:r>
            <a:r>
              <a:rPr lang="en-US" sz="1800" dirty="0"/>
              <a:t>.”</a:t>
            </a:r>
          </a:p>
        </p:txBody>
      </p:sp>
      <p:pic>
        <p:nvPicPr>
          <p:cNvPr id="7" name="Picture 7" descr="AAAR logo"/>
          <p:cNvPicPr>
            <a:picLocks noChangeAspect="1" noChangeArrowheads="1"/>
          </p:cNvPicPr>
          <p:nvPr/>
        </p:nvPicPr>
        <p:blipFill>
          <a:blip r:embed="rId2"/>
          <a:srcRect/>
          <a:stretch>
            <a:fillRect/>
          </a:stretch>
        </p:blipFill>
        <p:spPr bwMode="auto">
          <a:xfrm>
            <a:off x="7717536" y="365760"/>
            <a:ext cx="948517" cy="995686"/>
          </a:xfrm>
          <a:prstGeom prst="rect">
            <a:avLst/>
          </a:prstGeom>
          <a:noFill/>
          <a:ln w="9525">
            <a:noFill/>
            <a:miter lim="800000"/>
            <a:headEnd/>
            <a:tailEnd/>
          </a:ln>
        </p:spPr>
      </p:pic>
      <p:sp>
        <p:nvSpPr>
          <p:cNvPr id="8" name="TextBox 7"/>
          <p:cNvSpPr txBox="1"/>
          <p:nvPr/>
        </p:nvSpPr>
        <p:spPr>
          <a:xfrm>
            <a:off x="482320" y="1319651"/>
            <a:ext cx="8577301" cy="800219"/>
          </a:xfrm>
          <a:prstGeom prst="rect">
            <a:avLst/>
          </a:prstGeom>
          <a:noFill/>
        </p:spPr>
        <p:txBody>
          <a:bodyPr wrap="square" rtlCol="0">
            <a:spAutoFit/>
          </a:bodyPr>
          <a:lstStyle/>
          <a:p>
            <a:pPr algn="ctr" eaLnBrk="0" hangingPunct="0"/>
            <a:r>
              <a:rPr lang="en-US" sz="2800" b="1" i="1" dirty="0">
                <a:ea typeface="Helvetica" pitchFamily="34" charset="0"/>
                <a:cs typeface="Times" pitchFamily="18" charset="0"/>
              </a:rPr>
              <a:t>Mark Frampton</a:t>
            </a:r>
          </a:p>
          <a:p>
            <a:pPr algn="ctr" eaLnBrk="0" hangingPunct="0"/>
            <a:r>
              <a:rPr lang="en-US" sz="1800" dirty="0">
                <a:effectLst/>
                <a:latin typeface="Arial" panose="020B0604020202020204" pitchFamily="34" charset="0"/>
                <a:ea typeface="Calibri" panose="020F0502020204030204" pitchFamily="34" charset="0"/>
              </a:rPr>
              <a:t>University of Rochester Medical Center </a:t>
            </a:r>
            <a:endParaRPr lang="en-US" sz="2800" b="1" i="1" dirty="0">
              <a:ea typeface="Helvetica" pitchFamily="34" charset="0"/>
              <a:cs typeface="Times" pitchFamily="18" charset="0"/>
            </a:endParaRPr>
          </a:p>
        </p:txBody>
      </p:sp>
      <p:pic>
        <p:nvPicPr>
          <p:cNvPr id="1028" name="Picture 4" descr="Mark W. Frampton, M.D.">
            <a:extLst>
              <a:ext uri="{FF2B5EF4-FFF2-40B4-BE49-F238E27FC236}">
                <a16:creationId xmlns:a16="http://schemas.microsoft.com/office/drawing/2014/main" id="{482C96F5-3F97-411C-9775-382A9B861E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79" y="2478164"/>
            <a:ext cx="2533382" cy="3784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301786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F0B0CCD31B8A499704C41CC6D4083C" ma:contentTypeVersion="12" ma:contentTypeDescription="Create a new document." ma:contentTypeScope="" ma:versionID="badafbc1ac97b042e9621c29bd74ea79">
  <xsd:schema xmlns:xsd="http://www.w3.org/2001/XMLSchema" xmlns:xs="http://www.w3.org/2001/XMLSchema" xmlns:p="http://schemas.microsoft.com/office/2006/metadata/properties" xmlns:ns2="c1df7df8-48bb-49ae-9a42-dff91feeedae" xmlns:ns3="adcf1435-83d7-457b-8868-7ebdb82785c1" targetNamespace="http://schemas.microsoft.com/office/2006/metadata/properties" ma:root="true" ma:fieldsID="3c0f920947203e9c458bc1706a659f92" ns2:_="" ns3:_="">
    <xsd:import namespace="c1df7df8-48bb-49ae-9a42-dff91feeedae"/>
    <xsd:import namespace="adcf1435-83d7-457b-8868-7ebdb82785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f7df8-48bb-49ae-9a42-dff91feee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cf1435-83d7-457b-8868-7ebdb82785c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89BE2C-2149-458E-B04A-56DF8D9944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df7df8-48bb-49ae-9a42-dff91feeedae"/>
    <ds:schemaRef ds:uri="adcf1435-83d7-457b-8868-7ebdb82785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32CF13-B84C-4F99-AF81-E1F8E27A69FA}">
  <ds:schemaRefs>
    <ds:schemaRef ds:uri="http://schemas.microsoft.com/sharepoint/v3/contenttype/forms"/>
  </ds:schemaRefs>
</ds:datastoreItem>
</file>

<file path=customXml/itemProps3.xml><?xml version="1.0" encoding="utf-8"?>
<ds:datastoreItem xmlns:ds="http://schemas.openxmlformats.org/officeDocument/2006/customXml" ds:itemID="{3C8CD5D1-6496-406E-A9C4-06C6AEE36B8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1df7df8-48bb-49ae-9a42-dff91feeedae"/>
    <ds:schemaRef ds:uri="http://purl.org/dc/terms/"/>
    <ds:schemaRef ds:uri="adcf1435-83d7-457b-8868-7ebdb82785c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1525</TotalTime>
  <Words>190</Words>
  <Application>Microsoft Office PowerPoint</Application>
  <PresentationFormat>On-screen Show (4:3)</PresentationFormat>
  <Paragraphs>12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Helvetica</vt:lpstr>
      <vt:lpstr>Office Theme</vt:lpstr>
      <vt:lpstr>Thomas T. Mercer Joint Prize</vt:lpstr>
      <vt:lpstr>PowerPoint Presentation</vt:lpstr>
      <vt:lpstr>2020 Recipient of the Thomas T. Mercer Joint Prize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Sheldon K. Friedlander Award</dc:title>
  <dc:creator>Melissa L. Baldwin</dc:creator>
  <cp:lastModifiedBy>Sullivan,Amy</cp:lastModifiedBy>
  <cp:revision>56</cp:revision>
  <dcterms:created xsi:type="dcterms:W3CDTF">2014-10-06T20:03:19Z</dcterms:created>
  <dcterms:modified xsi:type="dcterms:W3CDTF">2024-12-04T09:45:47Z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0x01010011F0B0CCD31B8A499704C41CC6D4083C</vt:lpwstr>
  </property>
  <property fmtid="{D5CDD505-2E9C-101B-9397-08002B2CF9AE}" pid="3" name="_NewReviewCycle">
    <vt:lpwstr/>
  </property>
</Properties>
</file>