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A9322E-95A4-4FCF-9881-F24F78DD70A3}" v="2" dt="2019-09-03T18:59:54.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98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maira Sheikh" userId="0bb7c33d-3726-445f-a64e-0c8d02ed6105" providerId="ADAL" clId="{9002CC3A-5903-456A-92D6-577DBF765964}"/>
    <pc:docChg chg="delSld modSld">
      <pc:chgData name="Homaira Sheikh" userId="0bb7c33d-3726-445f-a64e-0c8d02ed6105" providerId="ADAL" clId="{9002CC3A-5903-456A-92D6-577DBF765964}" dt="2019-07-18T14:45:53.401" v="16"/>
      <pc:docMkLst>
        <pc:docMk/>
      </pc:docMkLst>
      <pc:sldChg chg="modSp">
        <pc:chgData name="Homaira Sheikh" userId="0bb7c33d-3726-445f-a64e-0c8d02ed6105" providerId="ADAL" clId="{9002CC3A-5903-456A-92D6-577DBF765964}" dt="2019-07-18T14:45:53.401" v="16"/>
        <pc:sldMkLst>
          <pc:docMk/>
          <pc:sldMk cId="1578789084" sldId="258"/>
        </pc:sldMkLst>
        <pc:spChg chg="mod">
          <ac:chgData name="Homaira Sheikh" userId="0bb7c33d-3726-445f-a64e-0c8d02ed6105" providerId="ADAL" clId="{9002CC3A-5903-456A-92D6-577DBF765964}" dt="2019-07-18T14:45:21.444" v="5" actId="20577"/>
          <ac:spMkLst>
            <pc:docMk/>
            <pc:sldMk cId="1578789084" sldId="258"/>
            <ac:spMk id="4" creationId="{00000000-0000-0000-0000-000000000000}"/>
          </ac:spMkLst>
        </pc:spChg>
        <pc:spChg chg="mod">
          <ac:chgData name="Homaira Sheikh" userId="0bb7c33d-3726-445f-a64e-0c8d02ed6105" providerId="ADAL" clId="{9002CC3A-5903-456A-92D6-577DBF765964}" dt="2019-07-18T14:45:53.401" v="16"/>
          <ac:spMkLst>
            <pc:docMk/>
            <pc:sldMk cId="1578789084" sldId="258"/>
            <ac:spMk id="8" creationId="{00000000-0000-0000-0000-000000000000}"/>
          </ac:spMkLst>
        </pc:spChg>
      </pc:sldChg>
    </pc:docChg>
  </pc:docChgLst>
  <pc:docChgLst>
    <pc:chgData name="Jacqueline Wu" userId="f5efeecc-1014-4235-a133-0c65c9e70043" providerId="ADAL" clId="{01D8A021-EEA6-45BC-8DAF-8692642E0D6B}"/>
    <pc:docChg chg="undo modSld">
      <pc:chgData name="Jacqueline Wu" userId="f5efeecc-1014-4235-a133-0c65c9e70043" providerId="ADAL" clId="{01D8A021-EEA6-45BC-8DAF-8692642E0D6B}" dt="2019-07-29T13:50:07.288" v="46" actId="14100"/>
      <pc:docMkLst>
        <pc:docMk/>
      </pc:docMkLst>
      <pc:sldChg chg="setBg">
        <pc:chgData name="Jacqueline Wu" userId="f5efeecc-1014-4235-a133-0c65c9e70043" providerId="ADAL" clId="{01D8A021-EEA6-45BC-8DAF-8692642E0D6B}" dt="2019-06-24T19:12:10.660" v="1"/>
        <pc:sldMkLst>
          <pc:docMk/>
          <pc:sldMk cId="1696551143" sldId="256"/>
        </pc:sldMkLst>
      </pc:sldChg>
      <pc:sldChg chg="setBg">
        <pc:chgData name="Jacqueline Wu" userId="f5efeecc-1014-4235-a133-0c65c9e70043" providerId="ADAL" clId="{01D8A021-EEA6-45BC-8DAF-8692642E0D6B}" dt="2019-06-24T19:12:15.763" v="3"/>
        <pc:sldMkLst>
          <pc:docMk/>
          <pc:sldMk cId="3901867942" sldId="257"/>
        </pc:sldMkLst>
      </pc:sldChg>
      <pc:sldChg chg="addSp delSp modSp setBg">
        <pc:chgData name="Jacqueline Wu" userId="f5efeecc-1014-4235-a133-0c65c9e70043" providerId="ADAL" clId="{01D8A021-EEA6-45BC-8DAF-8692642E0D6B}" dt="2019-07-29T13:50:07.288" v="46" actId="14100"/>
        <pc:sldMkLst>
          <pc:docMk/>
          <pc:sldMk cId="1578789084" sldId="258"/>
        </pc:sldMkLst>
        <pc:spChg chg="mod">
          <ac:chgData name="Jacqueline Wu" userId="f5efeecc-1014-4235-a133-0c65c9e70043" providerId="ADAL" clId="{01D8A021-EEA6-45BC-8DAF-8692642E0D6B}" dt="2019-06-24T19:12:19.605" v="5" actId="20577"/>
          <ac:spMkLst>
            <pc:docMk/>
            <pc:sldMk cId="1578789084" sldId="258"/>
            <ac:spMk id="2" creationId="{00000000-0000-0000-0000-000000000000}"/>
          </ac:spMkLst>
        </pc:spChg>
        <pc:spChg chg="mod">
          <ac:chgData name="Jacqueline Wu" userId="f5efeecc-1014-4235-a133-0c65c9e70043" providerId="ADAL" clId="{01D8A021-EEA6-45BC-8DAF-8692642E0D6B}" dt="2019-06-24T19:12:27.777" v="7" actId="13926"/>
          <ac:spMkLst>
            <pc:docMk/>
            <pc:sldMk cId="1578789084" sldId="258"/>
            <ac:spMk id="4" creationId="{00000000-0000-0000-0000-000000000000}"/>
          </ac:spMkLst>
        </pc:spChg>
        <pc:spChg chg="add del mod">
          <ac:chgData name="Jacqueline Wu" userId="f5efeecc-1014-4235-a133-0c65c9e70043" providerId="ADAL" clId="{01D8A021-EEA6-45BC-8DAF-8692642E0D6B}" dt="2019-07-29T13:49:47.164" v="42" actId="13926"/>
          <ac:spMkLst>
            <pc:docMk/>
            <pc:sldMk cId="1578789084" sldId="258"/>
            <ac:spMk id="8" creationId="{00000000-0000-0000-0000-000000000000}"/>
          </ac:spMkLst>
        </pc:spChg>
        <pc:picChg chg="mod">
          <ac:chgData name="Jacqueline Wu" userId="f5efeecc-1014-4235-a133-0c65c9e70043" providerId="ADAL" clId="{01D8A021-EEA6-45BC-8DAF-8692642E0D6B}" dt="2019-07-29T13:50:07.288" v="46" actId="14100"/>
          <ac:picMkLst>
            <pc:docMk/>
            <pc:sldMk cId="1578789084" sldId="258"/>
            <ac:picMk id="3" creationId="{00000000-0000-0000-0000-00000000000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E86B11-B485-4F7F-9B79-D5A2E56F3AA5}"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3717209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86B11-B485-4F7F-9B79-D5A2E56F3AA5}"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3656091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86B11-B485-4F7F-9B79-D5A2E56F3AA5}"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3860079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86B11-B485-4F7F-9B79-D5A2E56F3AA5}"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2025461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E86B11-B485-4F7F-9B79-D5A2E56F3AA5}"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1054882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E86B11-B485-4F7F-9B79-D5A2E56F3AA5}"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686329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E86B11-B485-4F7F-9B79-D5A2E56F3AA5}" type="datetimeFigureOut">
              <a:rPr lang="en-US" smtClean="0"/>
              <a:t>9/3/2019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133798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E86B11-B485-4F7F-9B79-D5A2E56F3AA5}" type="datetimeFigureOut">
              <a:rPr lang="en-US" smtClean="0"/>
              <a:t>9/3/2019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423454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E86B11-B485-4F7F-9B79-D5A2E56F3AA5}" type="datetimeFigureOut">
              <a:rPr lang="en-US" smtClean="0"/>
              <a:t>9/3/2019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3700956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E86B11-B485-4F7F-9B79-D5A2E56F3AA5}"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1549222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E86B11-B485-4F7F-9B79-D5A2E56F3AA5}"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3786678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l="-13000" r="-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86B11-B485-4F7F-9B79-D5A2E56F3AA5}" type="datetimeFigureOut">
              <a:rPr lang="en-US" smtClean="0"/>
              <a:t>9/3/2019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2FF-902B-4D31-A0C4-95C05BCA7A45}" type="slidenum">
              <a:rPr lang="en-US" smtClean="0"/>
              <a:t>‹#›</a:t>
            </a:fld>
            <a:endParaRPr lang="en-US"/>
          </a:p>
        </p:txBody>
      </p:sp>
    </p:spTree>
    <p:extLst>
      <p:ext uri="{BB962C8B-B14F-4D97-AF65-F5344CB8AC3E}">
        <p14:creationId xmlns:p14="http://schemas.microsoft.com/office/powerpoint/2010/main" val="1422789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00342" y="4064072"/>
            <a:ext cx="7943316" cy="927207"/>
          </a:xfrm>
        </p:spPr>
        <p:txBody>
          <a:bodyPr/>
          <a:lstStyle/>
          <a:p>
            <a:r>
              <a:rPr lang="en-US" b="1" dirty="0"/>
              <a:t>David Sinclair Award</a:t>
            </a:r>
          </a:p>
        </p:txBody>
      </p:sp>
      <p:sp>
        <p:nvSpPr>
          <p:cNvPr id="5" name="Subtitle 4"/>
          <p:cNvSpPr>
            <a:spLocks noGrp="1"/>
          </p:cNvSpPr>
          <p:nvPr>
            <p:ph type="subTitle" idx="1"/>
          </p:nvPr>
        </p:nvSpPr>
        <p:spPr>
          <a:xfrm>
            <a:off x="1143000" y="5209196"/>
            <a:ext cx="6858000" cy="443847"/>
          </a:xfrm>
        </p:spPr>
        <p:txBody>
          <a:bodyPr>
            <a:noAutofit/>
          </a:bodyPr>
          <a:lstStyle/>
          <a:p>
            <a:r>
              <a:rPr lang="en-US" sz="2800" i="1" dirty="0"/>
              <a:t>American Association for Aerosol Research</a:t>
            </a:r>
          </a:p>
        </p:txBody>
      </p:sp>
      <p:pic>
        <p:nvPicPr>
          <p:cNvPr id="7" name="Picture 7" descr="AAAR logo"/>
          <p:cNvPicPr>
            <a:picLocks noChangeAspect="1" noChangeArrowheads="1"/>
          </p:cNvPicPr>
          <p:nvPr/>
        </p:nvPicPr>
        <p:blipFill>
          <a:blip r:embed="rId3"/>
          <a:srcRect/>
          <a:stretch>
            <a:fillRect/>
          </a:stretch>
        </p:blipFill>
        <p:spPr bwMode="auto">
          <a:xfrm>
            <a:off x="399201" y="353105"/>
            <a:ext cx="948517" cy="995686"/>
          </a:xfrm>
          <a:prstGeom prst="rect">
            <a:avLst/>
          </a:prstGeom>
          <a:noFill/>
          <a:ln w="9525">
            <a:noFill/>
            <a:miter lim="800000"/>
            <a:headEnd/>
            <a:tailEnd/>
          </a:ln>
        </p:spPr>
      </p:pic>
      <p:pic>
        <p:nvPicPr>
          <p:cNvPr id="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3102" t="4245" r="1550" b="2122"/>
          <a:stretch>
            <a:fillRect/>
          </a:stretch>
        </p:blipFill>
        <p:spPr bwMode="auto">
          <a:xfrm>
            <a:off x="3601653" y="1240208"/>
            <a:ext cx="1940696" cy="278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551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660132" y="2410818"/>
            <a:ext cx="7780946" cy="1200329"/>
          </a:xfrm>
          <a:prstGeom prst="rect">
            <a:avLst/>
          </a:prstGeom>
          <a:noFill/>
        </p:spPr>
        <p:txBody>
          <a:bodyPr wrap="square" rtlCol="0">
            <a:spAutoFit/>
          </a:bodyPr>
          <a:lstStyle/>
          <a:p>
            <a:pPr algn="ctr"/>
            <a:r>
              <a:rPr lang="en-US" sz="2400" dirty="0"/>
              <a:t>This award memorializes David Sinclair, one of aerosol science’s great innovators, known for his knowledge, ingenuity and energy.</a:t>
            </a:r>
          </a:p>
        </p:txBody>
      </p:sp>
      <p:sp>
        <p:nvSpPr>
          <p:cNvPr id="5" name="TextBox 4"/>
          <p:cNvSpPr txBox="1"/>
          <p:nvPr/>
        </p:nvSpPr>
        <p:spPr>
          <a:xfrm>
            <a:off x="660133" y="3923979"/>
            <a:ext cx="7780945" cy="2246769"/>
          </a:xfrm>
          <a:prstGeom prst="rect">
            <a:avLst/>
          </a:prstGeom>
          <a:noFill/>
        </p:spPr>
        <p:txBody>
          <a:bodyPr wrap="square" rtlCol="0">
            <a:spAutoFit/>
          </a:bodyPr>
          <a:lstStyle/>
          <a:p>
            <a:pPr algn="ctr"/>
            <a:r>
              <a:rPr lang="en-US" sz="2800" dirty="0"/>
              <a:t>The </a:t>
            </a:r>
            <a:r>
              <a:rPr lang="en-US" sz="2800" b="1" dirty="0"/>
              <a:t>David Sinclair Award</a:t>
            </a:r>
          </a:p>
          <a:p>
            <a:pPr algn="ctr"/>
            <a:r>
              <a:rPr lang="en-US" sz="2800" i="1" dirty="0"/>
              <a:t>“recognizes sustained excellence in aerosol research and technology by an established scientist still active in his/her career. The individual’s research must have a lasting impact in aerosol science.”</a:t>
            </a:r>
          </a:p>
        </p:txBody>
      </p:sp>
      <p:pic>
        <p:nvPicPr>
          <p:cNvPr id="6" name="Picture 7" descr="AAAR logo"/>
          <p:cNvPicPr>
            <a:picLocks noChangeAspect="1" noChangeArrowheads="1"/>
          </p:cNvPicPr>
          <p:nvPr/>
        </p:nvPicPr>
        <p:blipFill>
          <a:blip r:embed="rId3"/>
          <a:srcRect/>
          <a:stretch>
            <a:fillRect/>
          </a:stretch>
        </p:blipFill>
        <p:spPr bwMode="auto">
          <a:xfrm>
            <a:off x="4076346" y="1102300"/>
            <a:ext cx="948517" cy="995686"/>
          </a:xfrm>
          <a:prstGeom prst="rect">
            <a:avLst/>
          </a:prstGeom>
          <a:noFill/>
          <a:ln w="9525">
            <a:noFill/>
            <a:miter lim="800000"/>
            <a:headEnd/>
            <a:tailEnd/>
          </a:ln>
        </p:spPr>
      </p:pic>
    </p:spTree>
    <p:extLst>
      <p:ext uri="{BB962C8B-B14F-4D97-AF65-F5344CB8AC3E}">
        <p14:creationId xmlns:p14="http://schemas.microsoft.com/office/powerpoint/2010/main" val="3901867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9825"/>
            <a:ext cx="7886700" cy="1325563"/>
          </a:xfrm>
        </p:spPr>
        <p:txBody>
          <a:bodyPr>
            <a:normAutofit/>
          </a:bodyPr>
          <a:lstStyle/>
          <a:p>
            <a:pPr algn="ctr"/>
            <a:r>
              <a:rPr lang="en-US" sz="3200" b="1" dirty="0"/>
              <a:t>2019 Recipient of the</a:t>
            </a:r>
            <a:br>
              <a:rPr lang="en-US" sz="3200" b="1" dirty="0"/>
            </a:br>
            <a:r>
              <a:rPr lang="en-US" sz="3200" b="1" dirty="0"/>
              <a:t>David Sinclair Award</a:t>
            </a:r>
          </a:p>
        </p:txBody>
      </p:sp>
      <p:sp>
        <p:nvSpPr>
          <p:cNvPr id="4" name="Content Placeholder 3"/>
          <p:cNvSpPr>
            <a:spLocks noGrp="1"/>
          </p:cNvSpPr>
          <p:nvPr>
            <p:ph sz="half" idx="1"/>
          </p:nvPr>
        </p:nvSpPr>
        <p:spPr>
          <a:xfrm>
            <a:off x="2838979" y="2184556"/>
            <a:ext cx="6102304" cy="3753133"/>
          </a:xfrm>
        </p:spPr>
        <p:txBody>
          <a:bodyPr>
            <a:noAutofit/>
          </a:bodyPr>
          <a:lstStyle/>
          <a:p>
            <a:pPr lvl="0"/>
            <a:r>
              <a:rPr lang="en-US" sz="1400" dirty="0"/>
              <a:t>Dr. Reponen, Professor of Environmental Health of the University of Cincinnati, is widely respected worldwide for her pioneering studies in biological aerosols. Trained as an environmental scientist in Finland and the USA, she has conducted various studies on the aerosolization, measurement, and characterization of bioaerosol particles, including bacteria, fungi, pollen and microbial fragments. </a:t>
            </a:r>
          </a:p>
          <a:p>
            <a:pPr lvl="0"/>
            <a:r>
              <a:rPr lang="en-US" sz="1400" dirty="0"/>
              <a:t>Her seminal work on bioaerosol characterization paved the road to the development of several innovative techniques for generation and collection of bioaerosol particles. She applied her findings to the assessment of the human exposure to airborne microorganisms, which generated a crucial knowledge about specific particle characteristics linked to health effects. </a:t>
            </a:r>
          </a:p>
          <a:p>
            <a:pPr lvl="0"/>
            <a:r>
              <a:rPr lang="en-US" sz="1400" dirty="0"/>
              <a:t>She has published over 200 peer-reviewed papers and advised dozens of graduate students. Dr. Reponen’s contributions have had a substantial impact on the research programs of the National Institute for Occupational Safety and Health (NIOSH), National Institute for Environmental Health Sciences (NIEHS), US EPA, and other agencies nationally and internationally. </a:t>
            </a:r>
          </a:p>
          <a:p>
            <a:pPr lvl="0"/>
            <a:r>
              <a:rPr lang="en-US" sz="1400" dirty="0"/>
              <a:t>Her leadership in the bioaerosol field is broadly recognized in research communities specializing in aerosol science and technology, indoor air quality, environmental health and aerobiology. She has served as an Editor of the Aerosol Science and Technology, a member of the AAAR Board of Directors, and the chair of several AAAR committees.</a:t>
            </a:r>
            <a:endParaRPr lang="en-US" sz="1600" dirty="0"/>
          </a:p>
        </p:txBody>
      </p:sp>
      <p:pic>
        <p:nvPicPr>
          <p:cNvPr id="7" name="Picture 7" descr="AAAR logo"/>
          <p:cNvPicPr>
            <a:picLocks noChangeAspect="1" noChangeArrowheads="1"/>
          </p:cNvPicPr>
          <p:nvPr/>
        </p:nvPicPr>
        <p:blipFill>
          <a:blip r:embed="rId3"/>
          <a:srcRect/>
          <a:stretch>
            <a:fillRect/>
          </a:stretch>
        </p:blipFill>
        <p:spPr bwMode="auto">
          <a:xfrm>
            <a:off x="723243" y="234763"/>
            <a:ext cx="948517" cy="995686"/>
          </a:xfrm>
          <a:prstGeom prst="rect">
            <a:avLst/>
          </a:prstGeom>
          <a:noFill/>
          <a:ln w="9525">
            <a:noFill/>
            <a:miter lim="800000"/>
            <a:headEnd/>
            <a:tailEnd/>
          </a:ln>
        </p:spPr>
      </p:pic>
      <p:sp>
        <p:nvSpPr>
          <p:cNvPr id="8" name="TextBox 7"/>
          <p:cNvSpPr txBox="1"/>
          <p:nvPr/>
        </p:nvSpPr>
        <p:spPr>
          <a:xfrm>
            <a:off x="1807061" y="1230449"/>
            <a:ext cx="6802882" cy="954107"/>
          </a:xfrm>
          <a:prstGeom prst="rect">
            <a:avLst/>
          </a:prstGeom>
          <a:noFill/>
        </p:spPr>
        <p:txBody>
          <a:bodyPr wrap="square" rtlCol="0">
            <a:spAutoFit/>
          </a:bodyPr>
          <a:lstStyle/>
          <a:p>
            <a:pPr algn="ctr">
              <a:spcBef>
                <a:spcPct val="0"/>
              </a:spcBef>
              <a:buFontTx/>
              <a:buNone/>
            </a:pPr>
            <a:r>
              <a:rPr lang="en-US" altLang="en-US" sz="2800" b="1" i="1" dirty="0" err="1"/>
              <a:t>Tiina</a:t>
            </a:r>
            <a:r>
              <a:rPr lang="en-US" altLang="en-US" sz="2800" b="1" i="1" dirty="0"/>
              <a:t> Reponen</a:t>
            </a:r>
            <a:endParaRPr lang="en-US" altLang="en-US" sz="2800" b="1" i="1" dirty="0">
              <a:highlight>
                <a:srgbClr val="FFFF00"/>
              </a:highlight>
            </a:endParaRPr>
          </a:p>
          <a:p>
            <a:pPr algn="ctr">
              <a:spcBef>
                <a:spcPct val="0"/>
              </a:spcBef>
            </a:pPr>
            <a:r>
              <a:rPr lang="en-US" altLang="en-US" sz="2800" i="1" dirty="0"/>
              <a:t>University of Cincinnati</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p:blipFill>
        <p:spPr>
          <a:xfrm>
            <a:off x="509235" y="2282662"/>
            <a:ext cx="1949918" cy="2935289"/>
          </a:xfrm>
          <a:prstGeom prst="rect">
            <a:avLst/>
          </a:prstGeom>
        </p:spPr>
      </p:pic>
    </p:spTree>
    <p:extLst>
      <p:ext uri="{BB962C8B-B14F-4D97-AF65-F5344CB8AC3E}">
        <p14:creationId xmlns:p14="http://schemas.microsoft.com/office/powerpoint/2010/main" val="15787890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F0B0CCD31B8A499704C41CC6D4083C" ma:contentTypeVersion="12" ma:contentTypeDescription="Create a new document." ma:contentTypeScope="" ma:versionID="badafbc1ac97b042e9621c29bd74ea79">
  <xsd:schema xmlns:xsd="http://www.w3.org/2001/XMLSchema" xmlns:xs="http://www.w3.org/2001/XMLSchema" xmlns:p="http://schemas.microsoft.com/office/2006/metadata/properties" xmlns:ns2="c1df7df8-48bb-49ae-9a42-dff91feeedae" xmlns:ns3="adcf1435-83d7-457b-8868-7ebdb82785c1" targetNamespace="http://schemas.microsoft.com/office/2006/metadata/properties" ma:root="true" ma:fieldsID="3c0f920947203e9c458bc1706a659f92" ns2:_="" ns3:_="">
    <xsd:import namespace="c1df7df8-48bb-49ae-9a42-dff91feeedae"/>
    <xsd:import namespace="adcf1435-83d7-457b-8868-7ebdb82785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df7df8-48bb-49ae-9a42-dff91feeed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cf1435-83d7-457b-8868-7ebdb82785c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89BE2C-2149-458E-B04A-56DF8D9944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df7df8-48bb-49ae-9a42-dff91feeedae"/>
    <ds:schemaRef ds:uri="adcf1435-83d7-457b-8868-7ebdb82785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32CF13-B84C-4F99-AF81-E1F8E27A69FA}">
  <ds:schemaRefs>
    <ds:schemaRef ds:uri="http://schemas.microsoft.com/sharepoint/v3/contenttype/forms"/>
  </ds:schemaRefs>
</ds:datastoreItem>
</file>

<file path=customXml/itemProps3.xml><?xml version="1.0" encoding="utf-8"?>
<ds:datastoreItem xmlns:ds="http://schemas.openxmlformats.org/officeDocument/2006/customXml" ds:itemID="{3C8CD5D1-6496-406E-A9C4-06C6AEE36B8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69</TotalTime>
  <Words>309</Words>
  <Application>Microsoft Office PowerPoint</Application>
  <PresentationFormat>On-screen Show (4:3)</PresentationFormat>
  <Paragraphs>12</Paragraphs>
  <Slides>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David Sinclair Award</vt:lpstr>
      <vt:lpstr>PowerPoint Presentation</vt:lpstr>
      <vt:lpstr>2019 Recipient of the David Sinclair Award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Sheldon K. Friedlander Award</dc:title>
  <dc:creator>Melissa L. Baldwin</dc:creator>
  <cp:lastModifiedBy>Jacqueline Wu</cp:lastModifiedBy>
  <cp:revision>33</cp:revision>
  <dcterms:created xsi:type="dcterms:W3CDTF">2014-10-06T20:03:19Z</dcterms:created>
  <dcterms:modified xsi:type="dcterms:W3CDTF">2019-09-03T19:00:02Z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0x01010011F0B0CCD31B8A499704C41CC6D4083C</vt:lpwstr>
  </property>
</Properties>
</file>