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A70C3-DF8C-4544-8D4D-28B4D6B7F860}" v="14" dt="2019-07-02T14:09:28.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98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line Wu" userId="f5efeecc-1014-4235-a133-0c65c9e70043" providerId="ADAL" clId="{0D9A70C3-DF8C-4544-8D4D-28B4D6B7F860}"/>
    <pc:docChg chg="undo custSel modSld">
      <pc:chgData name="Jacqueline Wu" userId="f5efeecc-1014-4235-a133-0c65c9e70043" providerId="ADAL" clId="{0D9A70C3-DF8C-4544-8D4D-28B4D6B7F860}" dt="2019-07-08T19:07:59.366" v="384" actId="14100"/>
      <pc:docMkLst>
        <pc:docMk/>
      </pc:docMkLst>
      <pc:sldChg chg="setBg">
        <pc:chgData name="Jacqueline Wu" userId="f5efeecc-1014-4235-a133-0c65c9e70043" providerId="ADAL" clId="{0D9A70C3-DF8C-4544-8D4D-28B4D6B7F860}" dt="2019-06-24T19:13:44.658" v="1"/>
        <pc:sldMkLst>
          <pc:docMk/>
          <pc:sldMk cId="1696551143" sldId="256"/>
        </pc:sldMkLst>
      </pc:sldChg>
      <pc:sldChg chg="setBg">
        <pc:chgData name="Jacqueline Wu" userId="f5efeecc-1014-4235-a133-0c65c9e70043" providerId="ADAL" clId="{0D9A70C3-DF8C-4544-8D4D-28B4D6B7F860}" dt="2019-06-24T19:13:55.110" v="3"/>
        <pc:sldMkLst>
          <pc:docMk/>
          <pc:sldMk cId="3901867942" sldId="257"/>
        </pc:sldMkLst>
      </pc:sldChg>
      <pc:sldChg chg="modSp setBg">
        <pc:chgData name="Jacqueline Wu" userId="f5efeecc-1014-4235-a133-0c65c9e70043" providerId="ADAL" clId="{0D9A70C3-DF8C-4544-8D4D-28B4D6B7F860}" dt="2019-07-08T19:07:59.366" v="384" actId="14100"/>
        <pc:sldMkLst>
          <pc:docMk/>
          <pc:sldMk cId="1578789084" sldId="258"/>
        </pc:sldMkLst>
        <pc:spChg chg="mod">
          <ac:chgData name="Jacqueline Wu" userId="f5efeecc-1014-4235-a133-0c65c9e70043" providerId="ADAL" clId="{0D9A70C3-DF8C-4544-8D4D-28B4D6B7F860}" dt="2019-06-24T19:14:03.432" v="7" actId="20577"/>
          <ac:spMkLst>
            <pc:docMk/>
            <pc:sldMk cId="1578789084" sldId="258"/>
            <ac:spMk id="2" creationId="{00000000-0000-0000-0000-000000000000}"/>
          </ac:spMkLst>
        </pc:spChg>
        <pc:spChg chg="mod">
          <ac:chgData name="Jacqueline Wu" userId="f5efeecc-1014-4235-a133-0c65c9e70043" providerId="ADAL" clId="{0D9A70C3-DF8C-4544-8D4D-28B4D6B7F860}" dt="2019-07-08T19:07:46.495" v="381" actId="14100"/>
          <ac:spMkLst>
            <pc:docMk/>
            <pc:sldMk cId="1578789084" sldId="258"/>
            <ac:spMk id="4" creationId="{00000000-0000-0000-0000-000000000000}"/>
          </ac:spMkLst>
        </pc:spChg>
        <pc:spChg chg="mod">
          <ac:chgData name="Jacqueline Wu" userId="f5efeecc-1014-4235-a133-0c65c9e70043" providerId="ADAL" clId="{0D9A70C3-DF8C-4544-8D4D-28B4D6B7F860}" dt="2019-07-08T19:07:50.487" v="382" actId="1076"/>
          <ac:spMkLst>
            <pc:docMk/>
            <pc:sldMk cId="1578789084" sldId="258"/>
            <ac:spMk id="8" creationId="{00000000-0000-0000-0000-000000000000}"/>
          </ac:spMkLst>
        </pc:spChg>
        <pc:picChg chg="mod">
          <ac:chgData name="Jacqueline Wu" userId="f5efeecc-1014-4235-a133-0c65c9e70043" providerId="ADAL" clId="{0D9A70C3-DF8C-4544-8D4D-28B4D6B7F860}" dt="2019-07-08T19:07:59.366" v="384" actId="14100"/>
          <ac:picMkLst>
            <pc:docMk/>
            <pc:sldMk cId="1578789084" sldId="258"/>
            <ac:picMk id="5"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33559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2156076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29226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77722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E86B11-B485-4F7F-9B79-D5A2E56F3AA5}" type="datetimeFigureOut">
              <a:rPr lang="en-US" smtClean="0"/>
              <a:t>7/8/2019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48638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E86B11-B485-4F7F-9B79-D5A2E56F3AA5}" type="datetimeFigureOut">
              <a:rPr lang="en-US" smtClean="0"/>
              <a:t>7/8/2019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2947274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E86B11-B485-4F7F-9B79-D5A2E56F3AA5}" type="datetimeFigureOut">
              <a:rPr lang="en-US" smtClean="0"/>
              <a:t>7/8/2019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68530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E86B11-B485-4F7F-9B79-D5A2E56F3AA5}" type="datetimeFigureOut">
              <a:rPr lang="en-US" smtClean="0"/>
              <a:t>7/8/2019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14195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86B11-B485-4F7F-9B79-D5A2E56F3AA5}" type="datetimeFigureOut">
              <a:rPr lang="en-US" smtClean="0"/>
              <a:t>7/8/2019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702433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E86B11-B485-4F7F-9B79-D5A2E56F3AA5}" type="datetimeFigureOut">
              <a:rPr lang="en-US" smtClean="0"/>
              <a:t>7/8/2019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97472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E86B11-B485-4F7F-9B79-D5A2E56F3AA5}" type="datetimeFigureOut">
              <a:rPr lang="en-US" smtClean="0"/>
              <a:t>7/8/2019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703088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l="-13000" r="-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86B11-B485-4F7F-9B79-D5A2E56F3AA5}" type="datetimeFigureOut">
              <a:rPr lang="en-US" smtClean="0"/>
              <a:t>7/8/2019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2FF-902B-4D31-A0C4-95C05BCA7A45}" type="slidenum">
              <a:rPr lang="en-US" smtClean="0"/>
              <a:t>‹#›</a:t>
            </a:fld>
            <a:endParaRPr lang="en-US"/>
          </a:p>
        </p:txBody>
      </p:sp>
    </p:spTree>
    <p:extLst>
      <p:ext uri="{BB962C8B-B14F-4D97-AF65-F5344CB8AC3E}">
        <p14:creationId xmlns:p14="http://schemas.microsoft.com/office/powerpoint/2010/main" val="673098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09353" y="3832705"/>
            <a:ext cx="8325294" cy="927207"/>
          </a:xfrm>
        </p:spPr>
        <p:txBody>
          <a:bodyPr>
            <a:normAutofit fontScale="90000"/>
          </a:bodyPr>
          <a:lstStyle/>
          <a:p>
            <a:r>
              <a:rPr lang="en-US" b="1" dirty="0"/>
              <a:t>Thomas T. Mercer Joint Prize</a:t>
            </a:r>
          </a:p>
        </p:txBody>
      </p:sp>
      <p:sp>
        <p:nvSpPr>
          <p:cNvPr id="5" name="Subtitle 4"/>
          <p:cNvSpPr>
            <a:spLocks noGrp="1"/>
          </p:cNvSpPr>
          <p:nvPr>
            <p:ph type="subTitle" idx="1"/>
          </p:nvPr>
        </p:nvSpPr>
        <p:spPr>
          <a:xfrm>
            <a:off x="1142999" y="5172167"/>
            <a:ext cx="6858000" cy="443847"/>
          </a:xfrm>
        </p:spPr>
        <p:txBody>
          <a:bodyPr>
            <a:noAutofit/>
          </a:bodyPr>
          <a:lstStyle/>
          <a:p>
            <a:r>
              <a:rPr lang="en-US" sz="2800" i="1" dirty="0"/>
              <a:t>American Association for Aerosol Research</a:t>
            </a:r>
          </a:p>
        </p:txBody>
      </p:sp>
      <p:pic>
        <p:nvPicPr>
          <p:cNvPr id="6" name="Picture 1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24865" y="741161"/>
            <a:ext cx="1694270" cy="2552854"/>
          </a:xfrm>
          <a:prstGeom prst="rect">
            <a:avLst/>
          </a:prstGeom>
          <a:noFill/>
          <a:ln w="9525">
            <a:noFill/>
            <a:miter lim="800000"/>
            <a:headEnd/>
            <a:tailEnd/>
          </a:ln>
        </p:spPr>
      </p:pic>
      <p:pic>
        <p:nvPicPr>
          <p:cNvPr id="7" name="Picture 7" descr="AAAR logo"/>
          <p:cNvPicPr>
            <a:picLocks noChangeAspect="1" noChangeArrowheads="1"/>
          </p:cNvPicPr>
          <p:nvPr/>
        </p:nvPicPr>
        <p:blipFill>
          <a:blip r:embed="rId4"/>
          <a:srcRect/>
          <a:stretch>
            <a:fillRect/>
          </a:stretch>
        </p:blipFill>
        <p:spPr bwMode="auto">
          <a:xfrm>
            <a:off x="412848" y="721593"/>
            <a:ext cx="948517" cy="995686"/>
          </a:xfrm>
          <a:prstGeom prst="rect">
            <a:avLst/>
          </a:prstGeom>
          <a:noFill/>
          <a:ln w="9525">
            <a:noFill/>
            <a:miter lim="800000"/>
            <a:headEnd/>
            <a:tailEnd/>
          </a:ln>
        </p:spPr>
      </p:pic>
    </p:spTree>
    <p:extLst>
      <p:ext uri="{BB962C8B-B14F-4D97-AF65-F5344CB8AC3E}">
        <p14:creationId xmlns:p14="http://schemas.microsoft.com/office/powerpoint/2010/main" val="169655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354650" y="2273274"/>
            <a:ext cx="8434700" cy="1569660"/>
          </a:xfrm>
          <a:prstGeom prst="rect">
            <a:avLst/>
          </a:prstGeom>
          <a:noFill/>
        </p:spPr>
        <p:txBody>
          <a:bodyPr wrap="square" rtlCol="0">
            <a:spAutoFit/>
          </a:bodyPr>
          <a:lstStyle/>
          <a:p>
            <a:pPr algn="ctr"/>
            <a:r>
              <a:rPr lang="en-US" sz="2400" dirty="0"/>
              <a:t>This award honors the legacy of Thomas T. Mercer, an outstanding researcher and author whose work encompassed aerosol physics and chemistry as well as inhalation toxicology, industrial hygiene, and health physics.</a:t>
            </a:r>
          </a:p>
        </p:txBody>
      </p:sp>
      <p:sp>
        <p:nvSpPr>
          <p:cNvPr id="5" name="TextBox 4"/>
          <p:cNvSpPr txBox="1"/>
          <p:nvPr/>
        </p:nvSpPr>
        <p:spPr>
          <a:xfrm>
            <a:off x="703371" y="3940328"/>
            <a:ext cx="7780945" cy="1384995"/>
          </a:xfrm>
          <a:prstGeom prst="rect">
            <a:avLst/>
          </a:prstGeom>
          <a:noFill/>
        </p:spPr>
        <p:txBody>
          <a:bodyPr wrap="square" rtlCol="0">
            <a:spAutoFit/>
          </a:bodyPr>
          <a:lstStyle/>
          <a:p>
            <a:pPr algn="ctr"/>
            <a:r>
              <a:rPr lang="en-US" sz="2800" dirty="0"/>
              <a:t>The </a:t>
            </a:r>
            <a:r>
              <a:rPr lang="en-US" sz="2800" b="1" dirty="0"/>
              <a:t>Thomas T. Mercer Joint Prize</a:t>
            </a:r>
          </a:p>
          <a:p>
            <a:pPr algn="ctr"/>
            <a:r>
              <a:rPr lang="en-US" sz="2800" i="1" dirty="0"/>
              <a:t>“excellence in the areas of pharmaceutical aerosols and inhalable materials.”</a:t>
            </a:r>
          </a:p>
        </p:txBody>
      </p:sp>
      <p:pic>
        <p:nvPicPr>
          <p:cNvPr id="6" name="Picture 7" descr="AAAR logo"/>
          <p:cNvPicPr>
            <a:picLocks noChangeAspect="1" noChangeArrowheads="1"/>
          </p:cNvPicPr>
          <p:nvPr/>
        </p:nvPicPr>
        <p:blipFill>
          <a:blip r:embed="rId3"/>
          <a:srcRect/>
          <a:stretch>
            <a:fillRect/>
          </a:stretch>
        </p:blipFill>
        <p:spPr bwMode="auto">
          <a:xfrm>
            <a:off x="4069968" y="916811"/>
            <a:ext cx="948517" cy="995686"/>
          </a:xfrm>
          <a:prstGeom prst="rect">
            <a:avLst/>
          </a:prstGeom>
          <a:noFill/>
          <a:ln w="9525">
            <a:noFill/>
            <a:miter lim="800000"/>
            <a:headEnd/>
            <a:tailEnd/>
          </a:ln>
        </p:spPr>
      </p:pic>
    </p:spTree>
    <p:extLst>
      <p:ext uri="{BB962C8B-B14F-4D97-AF65-F5344CB8AC3E}">
        <p14:creationId xmlns:p14="http://schemas.microsoft.com/office/powerpoint/2010/main" val="3901867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3216" y="198710"/>
            <a:ext cx="7886700" cy="1325563"/>
          </a:xfrm>
        </p:spPr>
        <p:txBody>
          <a:bodyPr>
            <a:normAutofit/>
          </a:bodyPr>
          <a:lstStyle/>
          <a:p>
            <a:pPr algn="ctr"/>
            <a:r>
              <a:rPr lang="en-US" sz="3200" b="1" dirty="0"/>
              <a:t>2019 Recipient of the</a:t>
            </a:r>
            <a:br>
              <a:rPr lang="en-US" sz="3200" b="1" dirty="0"/>
            </a:br>
            <a:r>
              <a:rPr lang="en-US" sz="3200" b="1" dirty="0"/>
              <a:t>Thomas T. Mercer Joint Prize</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84376" y="2584063"/>
            <a:ext cx="2538563" cy="2402607"/>
          </a:xfrm>
          <a:prstGeom prst="rect">
            <a:avLst/>
          </a:prstGeom>
        </p:spPr>
      </p:pic>
      <p:sp>
        <p:nvSpPr>
          <p:cNvPr id="4" name="Content Placeholder 3"/>
          <p:cNvSpPr>
            <a:spLocks noGrp="1"/>
          </p:cNvSpPr>
          <p:nvPr>
            <p:ph sz="half" idx="2"/>
          </p:nvPr>
        </p:nvSpPr>
        <p:spPr>
          <a:xfrm>
            <a:off x="2604976" y="2784447"/>
            <a:ext cx="6454645" cy="3961285"/>
          </a:xfrm>
        </p:spPr>
        <p:txBody>
          <a:bodyPr>
            <a:noAutofit/>
          </a:bodyPr>
          <a:lstStyle/>
          <a:p>
            <a:pPr lvl="0"/>
            <a:r>
              <a:rPr lang="en-US" sz="1600" dirty="0"/>
              <a:t>Over 250 publications in areas of inhalable materials and pharmaceutical agents with over 100 collaborators around the globe</a:t>
            </a:r>
          </a:p>
          <a:p>
            <a:pPr lvl="0"/>
            <a:r>
              <a:rPr lang="en-US" sz="1600" dirty="0"/>
              <a:t>Careful attention given to detailed characterization of gases and particles, including design, construction and use of mobile air research laboratories to study the health effects of real-world ambient particulate matter in urban and rural areas</a:t>
            </a:r>
          </a:p>
          <a:p>
            <a:pPr lvl="0"/>
            <a:r>
              <a:rPr lang="en-US" sz="1600" dirty="0"/>
              <a:t>Skilled and enthusiastic teacher and mentor in aerosol science and comparative medicine</a:t>
            </a:r>
          </a:p>
          <a:p>
            <a:pPr lvl="0"/>
            <a:r>
              <a:rPr lang="en-US" sz="1600" dirty="0"/>
              <a:t>Exemplary public service including service on EPA Clean Air Scientific Advisory Committee</a:t>
            </a:r>
          </a:p>
          <a:p>
            <a:pPr lvl="0"/>
            <a:r>
              <a:rPr lang="en-US" sz="1600" dirty="0"/>
              <a:t>Recognition by multiple organizations including American College of Veterinary Pathologists (Diplomate), American Thoracic Society (Fellow), Society of Toxicology, Society for Toxicologic Pathology and, now, American Association for Aerosol Research and International Society for Aerosols in Medicine</a:t>
            </a:r>
          </a:p>
          <a:p>
            <a:pPr lvl="0"/>
            <a:endParaRPr lang="en-US" sz="1600" dirty="0"/>
          </a:p>
        </p:txBody>
      </p:sp>
      <p:pic>
        <p:nvPicPr>
          <p:cNvPr id="7" name="Picture 7" descr="AAAR logo"/>
          <p:cNvPicPr>
            <a:picLocks noChangeAspect="1" noChangeArrowheads="1"/>
          </p:cNvPicPr>
          <p:nvPr/>
        </p:nvPicPr>
        <p:blipFill>
          <a:blip r:embed="rId4"/>
          <a:srcRect/>
          <a:stretch>
            <a:fillRect/>
          </a:stretch>
        </p:blipFill>
        <p:spPr bwMode="auto">
          <a:xfrm>
            <a:off x="613216" y="323965"/>
            <a:ext cx="948517" cy="995686"/>
          </a:xfrm>
          <a:prstGeom prst="rect">
            <a:avLst/>
          </a:prstGeom>
          <a:noFill/>
          <a:ln w="9525">
            <a:noFill/>
            <a:miter lim="800000"/>
            <a:headEnd/>
            <a:tailEnd/>
          </a:ln>
        </p:spPr>
      </p:pic>
      <p:sp>
        <p:nvSpPr>
          <p:cNvPr id="8" name="TextBox 7"/>
          <p:cNvSpPr txBox="1"/>
          <p:nvPr/>
        </p:nvSpPr>
        <p:spPr>
          <a:xfrm>
            <a:off x="482320" y="1319651"/>
            <a:ext cx="8577301" cy="1354217"/>
          </a:xfrm>
          <a:prstGeom prst="rect">
            <a:avLst/>
          </a:prstGeom>
          <a:noFill/>
        </p:spPr>
        <p:txBody>
          <a:bodyPr wrap="square" rtlCol="0">
            <a:spAutoFit/>
          </a:bodyPr>
          <a:lstStyle/>
          <a:p>
            <a:pPr algn="ctr" eaLnBrk="0" hangingPunct="0"/>
            <a:r>
              <a:rPr lang="en-US" sz="2800" b="1" i="1" dirty="0">
                <a:ea typeface="Helvetica" pitchFamily="34" charset="0"/>
                <a:cs typeface="Times" pitchFamily="18" charset="0"/>
              </a:rPr>
              <a:t>Jack R. </a:t>
            </a:r>
            <a:r>
              <a:rPr lang="en-US" sz="2800" b="1" i="1" dirty="0" err="1">
                <a:ea typeface="Helvetica" pitchFamily="34" charset="0"/>
                <a:cs typeface="Times" pitchFamily="18" charset="0"/>
              </a:rPr>
              <a:t>Harkema</a:t>
            </a:r>
            <a:r>
              <a:rPr lang="en-US" sz="2800" b="1" i="1" dirty="0">
                <a:ea typeface="Helvetica" pitchFamily="34" charset="0"/>
                <a:cs typeface="Times" pitchFamily="18" charset="0"/>
              </a:rPr>
              <a:t>, DVM, PhD, DACVP, ATSF</a:t>
            </a:r>
          </a:p>
          <a:p>
            <a:pPr algn="ctr" eaLnBrk="0" hangingPunct="0"/>
            <a:r>
              <a:rPr lang="en-US" i="1" dirty="0">
                <a:ea typeface="Helvetica" pitchFamily="34" charset="0"/>
                <a:cs typeface="Times" pitchFamily="18" charset="0"/>
              </a:rPr>
              <a:t>University Distinguished Professor of Pathobiology and Diagnostic Investigation, Albert C. and Lois E. </a:t>
            </a:r>
            <a:r>
              <a:rPr lang="en-US" i="1" dirty="0" err="1">
                <a:ea typeface="Helvetica" pitchFamily="34" charset="0"/>
                <a:cs typeface="Times" pitchFamily="18" charset="0"/>
              </a:rPr>
              <a:t>Dehn</a:t>
            </a:r>
            <a:r>
              <a:rPr lang="en-US" i="1" dirty="0">
                <a:ea typeface="Helvetica" pitchFamily="34" charset="0"/>
                <a:cs typeface="Times" pitchFamily="18" charset="0"/>
              </a:rPr>
              <a:t> Endowed Chair in Veterinary Medicine, College of Veterinary Medicine, Michigan State University</a:t>
            </a:r>
          </a:p>
        </p:txBody>
      </p:sp>
    </p:spTree>
    <p:extLst>
      <p:ext uri="{BB962C8B-B14F-4D97-AF65-F5344CB8AC3E}">
        <p14:creationId xmlns:p14="http://schemas.microsoft.com/office/powerpoint/2010/main" val="15787890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F0B0CCD31B8A499704C41CC6D4083C" ma:contentTypeVersion="12" ma:contentTypeDescription="Create a new document." ma:contentTypeScope="" ma:versionID="badafbc1ac97b042e9621c29bd74ea79">
  <xsd:schema xmlns:xsd="http://www.w3.org/2001/XMLSchema" xmlns:xs="http://www.w3.org/2001/XMLSchema" xmlns:p="http://schemas.microsoft.com/office/2006/metadata/properties" xmlns:ns2="c1df7df8-48bb-49ae-9a42-dff91feeedae" xmlns:ns3="adcf1435-83d7-457b-8868-7ebdb82785c1" targetNamespace="http://schemas.microsoft.com/office/2006/metadata/properties" ma:root="true" ma:fieldsID="3c0f920947203e9c458bc1706a659f92" ns2:_="" ns3:_="">
    <xsd:import namespace="c1df7df8-48bb-49ae-9a42-dff91feeedae"/>
    <xsd:import namespace="adcf1435-83d7-457b-8868-7ebdb82785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df7df8-48bb-49ae-9a42-dff91feeed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cf1435-83d7-457b-8868-7ebdb82785c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941878-15C5-415B-931E-C9DED8F09684}"/>
</file>

<file path=customXml/itemProps2.xml><?xml version="1.0" encoding="utf-8"?>
<ds:datastoreItem xmlns:ds="http://schemas.openxmlformats.org/officeDocument/2006/customXml" ds:itemID="{E53446FD-7D5B-4A20-9C27-CF379579E10F}">
  <ds:schemaRef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c1df7df8-48bb-49ae-9a42-dff91feeedae"/>
    <ds:schemaRef ds:uri="http://purl.org/dc/terms/"/>
    <ds:schemaRef ds:uri="http://purl.org/dc/dcmitype/"/>
    <ds:schemaRef ds:uri="http://www.w3.org/XML/1998/namespace"/>
    <ds:schemaRef ds:uri="http://schemas.microsoft.com/office/2006/metadata/properties"/>
  </ds:schemaRefs>
</ds:datastoreItem>
</file>

<file path=customXml/itemProps3.xml><?xml version="1.0" encoding="utf-8"?>
<ds:datastoreItem xmlns:ds="http://schemas.openxmlformats.org/officeDocument/2006/customXml" ds:itemID="{8A338D63-5C2F-4398-90CC-1760953CC0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TotalTime>
  <Words>235</Words>
  <Application>Microsoft Office PowerPoint</Application>
  <PresentationFormat>On-screen Show (4:3)</PresentationFormat>
  <Paragraphs>13</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Thomas T. Mercer Joint Prize</vt:lpstr>
      <vt:lpstr>PowerPoint Presentation</vt:lpstr>
      <vt:lpstr>2019 Recipient of the Thomas T. Mercer Joint Prize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Sheldon K. Friedlander Award</dc:title>
  <dc:creator>Melissa L. Baldwin</dc:creator>
  <cp:lastModifiedBy>Jacqueline Wu</cp:lastModifiedBy>
  <cp:revision>29</cp:revision>
  <dcterms:created xsi:type="dcterms:W3CDTF">2014-10-06T20:03:19Z</dcterms:created>
  <dcterms:modified xsi:type="dcterms:W3CDTF">2019-07-08T19:07:59Z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0x01010011F0B0CCD31B8A499704C41CC6D4083C</vt:lpwstr>
  </property>
</Properties>
</file>