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6B11-B485-4F7F-9B79-D5A2E56F3AA5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0342" y="4064072"/>
            <a:ext cx="7943316" cy="927207"/>
          </a:xfrm>
        </p:spPr>
        <p:txBody>
          <a:bodyPr/>
          <a:lstStyle/>
          <a:p>
            <a:r>
              <a:rPr lang="en-US" b="1" dirty="0" smtClean="0"/>
              <a:t>David Sinclair Award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5209196"/>
            <a:ext cx="6858000" cy="443847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American Association for Aerosol Research</a:t>
            </a:r>
            <a:endParaRPr lang="en-US" sz="2800" i="1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201" y="353105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4245" r="1550" b="2122"/>
          <a:stretch>
            <a:fillRect/>
          </a:stretch>
        </p:blipFill>
        <p:spPr bwMode="auto">
          <a:xfrm>
            <a:off x="3601653" y="1240208"/>
            <a:ext cx="1940696" cy="27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132" y="2410818"/>
            <a:ext cx="7780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award memorializes David Sinclair, one of aerosol science’s great innovators, known for his knowledge, ingenuity and energy.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133" y="3923979"/>
            <a:ext cx="7780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David Sinclair Award</a:t>
            </a:r>
          </a:p>
          <a:p>
            <a:pPr algn="ctr"/>
            <a:r>
              <a:rPr lang="en-US" sz="2800" i="1" dirty="0"/>
              <a:t>“recognizes sustained excellence in aerosol research and technology by an established scientist still active in his/her career. The individual’s research must have a lasting impact in aerosol science.”</a:t>
            </a:r>
          </a:p>
        </p:txBody>
      </p:sp>
      <p:pic>
        <p:nvPicPr>
          <p:cNvPr id="6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346" y="1102300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2018 </a:t>
            </a:r>
            <a:r>
              <a:rPr lang="en-US" sz="3200" b="1" dirty="0"/>
              <a:t>Recipient of the</a:t>
            </a:r>
            <a:br>
              <a:rPr lang="en-US" sz="3200" b="1" dirty="0"/>
            </a:br>
            <a:r>
              <a:rPr lang="en-US" sz="3200" b="1" dirty="0"/>
              <a:t>David Sinclair Award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48303" y="2144942"/>
            <a:ext cx="6295697" cy="3753133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Recognized for substantial contributions in the field of atmospheric </a:t>
            </a:r>
            <a:r>
              <a:rPr lang="en-US" sz="1600" dirty="0" smtClean="0"/>
              <a:t>PM, </a:t>
            </a:r>
            <a:r>
              <a:rPr lang="en-US" sz="1600" dirty="0"/>
              <a:t>its sources and its impacts upon human health and the </a:t>
            </a:r>
            <a:r>
              <a:rPr lang="en-US" sz="1600" dirty="0" smtClean="0"/>
              <a:t>environment</a:t>
            </a:r>
            <a:r>
              <a:rPr lang="en-US" sz="1600" dirty="0"/>
              <a:t>. </a:t>
            </a:r>
            <a:r>
              <a:rPr lang="en-US" sz="1600" dirty="0" smtClean="0"/>
              <a:t>Published </a:t>
            </a:r>
            <a:r>
              <a:rPr lang="en-US" sz="1600" dirty="0"/>
              <a:t>&gt;300 refereed journal </a:t>
            </a:r>
            <a:r>
              <a:rPr lang="en-US" sz="1600" dirty="0" smtClean="0"/>
              <a:t>articles </a:t>
            </a:r>
            <a:r>
              <a:rPr lang="en-US" sz="1600" dirty="0"/>
              <a:t>with an h-index of 81. </a:t>
            </a:r>
          </a:p>
          <a:p>
            <a:pPr lvl="0"/>
            <a:r>
              <a:rPr lang="en-US" sz="1600" dirty="0"/>
              <a:t> Led numerous advances in our understanding of the organic constituents </a:t>
            </a:r>
            <a:r>
              <a:rPr lang="en-US" sz="1600" dirty="0" smtClean="0"/>
              <a:t>of atmospheric </a:t>
            </a:r>
            <a:r>
              <a:rPr lang="en-US" sz="1600" dirty="0"/>
              <a:t>aerosols –  unraveling </a:t>
            </a:r>
            <a:r>
              <a:rPr lang="en-US" sz="1600" dirty="0" smtClean="0"/>
              <a:t>chemical </a:t>
            </a:r>
            <a:r>
              <a:rPr lang="en-US" sz="1600" dirty="0"/>
              <a:t>pathways that control their formation, </a:t>
            </a:r>
            <a:r>
              <a:rPr lang="en-US" sz="1600" dirty="0" smtClean="0"/>
              <a:t>elucidating </a:t>
            </a:r>
            <a:r>
              <a:rPr lang="en-US" sz="1600" dirty="0"/>
              <a:t>interactions between biogenic and anthropogenic emissions, and </a:t>
            </a:r>
            <a:r>
              <a:rPr lang="en-US" sz="1600" dirty="0" smtClean="0"/>
              <a:t>identifying </a:t>
            </a:r>
            <a:r>
              <a:rPr lang="en-US" sz="1600" dirty="0"/>
              <a:t>constituents of primary emissions.</a:t>
            </a:r>
          </a:p>
          <a:p>
            <a:pPr lvl="0"/>
            <a:r>
              <a:rPr lang="en-US" sz="1600" dirty="0"/>
              <a:t> Pioneered new methods for analyzing organic aerosols, including </a:t>
            </a:r>
            <a:r>
              <a:rPr lang="en-US" sz="1600" dirty="0" smtClean="0"/>
              <a:t>improved measurements </a:t>
            </a:r>
            <a:r>
              <a:rPr lang="en-US" sz="1600" dirty="0"/>
              <a:t>of their temporal variability and </a:t>
            </a:r>
            <a:r>
              <a:rPr lang="en-US" sz="1600" dirty="0" smtClean="0"/>
              <a:t>complex </a:t>
            </a:r>
            <a:r>
              <a:rPr lang="en-US" sz="1600" dirty="0"/>
              <a:t>speciation.</a:t>
            </a:r>
          </a:p>
          <a:p>
            <a:pPr lvl="0"/>
            <a:r>
              <a:rPr lang="en-US" sz="1600" dirty="0"/>
              <a:t> Mentored many current and emerging leaders in the field of aerosol chemistry.</a:t>
            </a:r>
          </a:p>
          <a:p>
            <a:pPr lvl="0"/>
            <a:r>
              <a:rPr lang="en-US" sz="1600" dirty="0"/>
              <a:t> Prof. Goldstein received his PhD from Harvard University in </a:t>
            </a:r>
            <a:r>
              <a:rPr lang="en-US" sz="1600" dirty="0" smtClean="0"/>
              <a:t>1994. He </a:t>
            </a:r>
            <a:r>
              <a:rPr lang="en-US" sz="1600" dirty="0"/>
              <a:t>joined UC Berkeley in 1996 where he holds faculty appointments in the Departments of  </a:t>
            </a:r>
            <a:r>
              <a:rPr lang="en-US" sz="1600" dirty="0" smtClean="0"/>
              <a:t>Environmental </a:t>
            </a:r>
            <a:r>
              <a:rPr lang="en-US" sz="1600" dirty="0"/>
              <a:t>Science, Policy and Management and Civil and Environmental Engineering and at Lawrence Berkeley National Laboratory.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243" y="234763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97501" y="1202757"/>
            <a:ext cx="6802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Allen Goldstein</a:t>
            </a:r>
            <a:endParaRPr lang="en-US" altLang="en-US" sz="2800" b="1" i="1" dirty="0"/>
          </a:p>
          <a:p>
            <a:pPr algn="ctr">
              <a:spcBef>
                <a:spcPct val="0"/>
              </a:spcBef>
            </a:pPr>
            <a:r>
              <a:rPr lang="en-US" altLang="en-US" sz="2800" i="1" dirty="0"/>
              <a:t>University of California Berkeley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2" y="3007955"/>
            <a:ext cx="2595921" cy="20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0B0CCD31B8A499704C41CC6D4083C" ma:contentTypeVersion="6" ma:contentTypeDescription="Create a new document." ma:contentTypeScope="" ma:versionID="1aacc11afb054dc63cb43ffbb79477cd">
  <xsd:schema xmlns:xsd="http://www.w3.org/2001/XMLSchema" xmlns:xs="http://www.w3.org/2001/XMLSchema" xmlns:p="http://schemas.microsoft.com/office/2006/metadata/properties" xmlns:ns2="c1df7df8-48bb-49ae-9a42-dff91feeedae" targetNamespace="http://schemas.microsoft.com/office/2006/metadata/properties" ma:root="true" ma:fieldsID="451447e10e02def283bed5ab65fa663f" ns2:_="">
    <xsd:import namespace="c1df7df8-48bb-49ae-9a42-dff91feeed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f7df8-48bb-49ae-9a42-dff91feee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5E4E99-E992-4C17-97B5-7D1F99F79A7E}"/>
</file>

<file path=customXml/itemProps2.xml><?xml version="1.0" encoding="utf-8"?>
<ds:datastoreItem xmlns:ds="http://schemas.openxmlformats.org/officeDocument/2006/customXml" ds:itemID="{C48CEF77-624B-4DDC-81C5-264932C18C4C}"/>
</file>

<file path=customXml/itemProps3.xml><?xml version="1.0" encoding="utf-8"?>
<ds:datastoreItem xmlns:ds="http://schemas.openxmlformats.org/officeDocument/2006/customXml" ds:itemID="{A047AF4C-9D7B-45B7-B1AD-5FB8E5E8CDF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228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David Sinclair Award</vt:lpstr>
      <vt:lpstr>PowerPoint Presentation</vt:lpstr>
      <vt:lpstr>2018 Recipient of the David Sinclair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Sheldon K. Friedlander Award</dc:title>
  <dc:creator>Melissa L. Baldwin</dc:creator>
  <cp:lastModifiedBy>Homaira Sheikh</cp:lastModifiedBy>
  <cp:revision>38</cp:revision>
  <dcterms:created xsi:type="dcterms:W3CDTF">2014-10-06T20:03:19Z</dcterms:created>
  <dcterms:modified xsi:type="dcterms:W3CDTF">2018-08-09T16:57:15Z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0x01010011F0B0CCD31B8A499704C41CC6D4083C</vt:lpwstr>
  </property>
</Properties>
</file>