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3" d="100"/>
          <a:sy n="123" d="100"/>
        </p:scale>
        <p:origin x="9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3355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1560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29226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7722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486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94727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8530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1419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024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97472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70308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8/7/2018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67309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9353" y="3832705"/>
            <a:ext cx="8325294" cy="927207"/>
          </a:xfrm>
        </p:spPr>
        <p:txBody>
          <a:bodyPr>
            <a:normAutofit fontScale="90000"/>
          </a:bodyPr>
          <a:lstStyle/>
          <a:p>
            <a:r>
              <a:rPr lang="en-US" b="1" dirty="0" smtClean="0"/>
              <a:t>Thomas T. Mercer Joint Prize</a:t>
            </a:r>
            <a:endParaRPr lang="en-US" b="1" dirty="0"/>
          </a:p>
        </p:txBody>
      </p:sp>
      <p:sp>
        <p:nvSpPr>
          <p:cNvPr id="5" name="Subtitle 4"/>
          <p:cNvSpPr>
            <a:spLocks noGrp="1"/>
          </p:cNvSpPr>
          <p:nvPr>
            <p:ph type="subTitle" idx="1"/>
          </p:nvPr>
        </p:nvSpPr>
        <p:spPr>
          <a:xfrm>
            <a:off x="1142999" y="5172167"/>
            <a:ext cx="6858000" cy="443847"/>
          </a:xfrm>
        </p:spPr>
        <p:txBody>
          <a:bodyPr>
            <a:noAutofit/>
          </a:bodyPr>
          <a:lstStyle/>
          <a:p>
            <a:r>
              <a:rPr lang="en-US" sz="2800" i="1" dirty="0" smtClean="0"/>
              <a:t>American Association for Aerosol </a:t>
            </a:r>
            <a:r>
              <a:rPr lang="en-US" sz="2800" i="1" dirty="0" smtClean="0"/>
              <a:t>Research</a:t>
            </a:r>
          </a:p>
          <a:p>
            <a:r>
              <a:rPr lang="en-US" sz="2800" i="1" dirty="0" smtClean="0"/>
              <a:t>International Society for Aerosols in Medicine</a:t>
            </a:r>
            <a:endParaRPr lang="en-US" sz="2800" i="1" dirty="0"/>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24865" y="741161"/>
            <a:ext cx="1694270" cy="2552854"/>
          </a:xfrm>
          <a:prstGeom prst="rect">
            <a:avLst/>
          </a:prstGeom>
          <a:noFill/>
          <a:ln w="9525">
            <a:noFill/>
            <a:miter lim="800000"/>
            <a:headEnd/>
            <a:tailEnd/>
          </a:ln>
        </p:spPr>
      </p:pic>
      <p:pic>
        <p:nvPicPr>
          <p:cNvPr id="7" name="Picture 7" descr="AAAR logo"/>
          <p:cNvPicPr>
            <a:picLocks noChangeAspect="1" noChangeArrowheads="1"/>
          </p:cNvPicPr>
          <p:nvPr/>
        </p:nvPicPr>
        <p:blipFill>
          <a:blip r:embed="rId3"/>
          <a:srcRect/>
          <a:stretch>
            <a:fillRect/>
          </a:stretch>
        </p:blipFill>
        <p:spPr bwMode="auto">
          <a:xfrm>
            <a:off x="412848" y="721593"/>
            <a:ext cx="948517" cy="995686"/>
          </a:xfrm>
          <a:prstGeom prst="rect">
            <a:avLst/>
          </a:prstGeom>
          <a:noFill/>
          <a:ln w="9525">
            <a:noFill/>
            <a:miter lim="800000"/>
            <a:headEnd/>
            <a:tailEnd/>
          </a:ln>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650" y="2273274"/>
            <a:ext cx="8434700" cy="1569660"/>
          </a:xfrm>
          <a:prstGeom prst="rect">
            <a:avLst/>
          </a:prstGeom>
          <a:noFill/>
        </p:spPr>
        <p:txBody>
          <a:bodyPr wrap="square" rtlCol="0">
            <a:spAutoFit/>
          </a:bodyPr>
          <a:lstStyle/>
          <a:p>
            <a:pPr algn="ctr"/>
            <a:r>
              <a:rPr lang="en-US" sz="2400" dirty="0"/>
              <a:t>This award honors the legacy of Thomas T. Mercer, an outstanding researcher and author whose work encompassed aerosol physics and chemistry as well as inhalation toxicology, industrial hygiene, and health physics.</a:t>
            </a:r>
          </a:p>
        </p:txBody>
      </p:sp>
      <p:sp>
        <p:nvSpPr>
          <p:cNvPr id="5" name="TextBox 4"/>
          <p:cNvSpPr txBox="1"/>
          <p:nvPr/>
        </p:nvSpPr>
        <p:spPr>
          <a:xfrm>
            <a:off x="703371" y="3940328"/>
            <a:ext cx="7780945" cy="1384995"/>
          </a:xfrm>
          <a:prstGeom prst="rect">
            <a:avLst/>
          </a:prstGeom>
          <a:noFill/>
        </p:spPr>
        <p:txBody>
          <a:bodyPr wrap="square" rtlCol="0">
            <a:spAutoFit/>
          </a:bodyPr>
          <a:lstStyle/>
          <a:p>
            <a:pPr algn="ctr"/>
            <a:r>
              <a:rPr lang="en-US" sz="2800" dirty="0"/>
              <a:t>The </a:t>
            </a:r>
            <a:r>
              <a:rPr lang="en-US" sz="2800" b="1" dirty="0" smtClean="0"/>
              <a:t>Thomas T. Mercer Joint Prize </a:t>
            </a:r>
            <a:r>
              <a:rPr lang="en-US" sz="2800" dirty="0" smtClean="0"/>
              <a:t>recognizes</a:t>
            </a:r>
          </a:p>
          <a:p>
            <a:pPr algn="ctr"/>
            <a:r>
              <a:rPr lang="en-US" sz="2800" i="1" dirty="0"/>
              <a:t>“excellence in the areas of pharmaceutical aerosols and inhalable materials</a:t>
            </a:r>
            <a:r>
              <a:rPr lang="en-US" sz="2800" i="1" dirty="0" smtClean="0"/>
              <a:t>.”</a:t>
            </a:r>
            <a:endParaRPr lang="en-US" sz="2800" i="1" dirty="0"/>
          </a:p>
        </p:txBody>
      </p:sp>
      <p:pic>
        <p:nvPicPr>
          <p:cNvPr id="6" name="Picture 7" descr="AAAR logo"/>
          <p:cNvPicPr>
            <a:picLocks noChangeAspect="1" noChangeArrowheads="1"/>
          </p:cNvPicPr>
          <p:nvPr/>
        </p:nvPicPr>
        <p:blipFill>
          <a:blip r:embed="rId2"/>
          <a:srcRect/>
          <a:stretch>
            <a:fillRect/>
          </a:stretch>
        </p:blipFill>
        <p:spPr bwMode="auto">
          <a:xfrm>
            <a:off x="2892095" y="883950"/>
            <a:ext cx="1038877" cy="109054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5122191" y="883950"/>
            <a:ext cx="865508" cy="1090540"/>
          </a:xfrm>
          <a:prstGeom prst="rect">
            <a:avLst/>
          </a:prstGeom>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16" y="198710"/>
            <a:ext cx="7886700" cy="1325563"/>
          </a:xfrm>
        </p:spPr>
        <p:txBody>
          <a:bodyPr>
            <a:normAutofit/>
          </a:bodyPr>
          <a:lstStyle/>
          <a:p>
            <a:pPr algn="ctr"/>
            <a:r>
              <a:rPr lang="en-US" sz="3200" b="1" dirty="0" smtClean="0"/>
              <a:t>2018 </a:t>
            </a:r>
            <a:r>
              <a:rPr lang="en-US" sz="3200" b="1" dirty="0"/>
              <a:t>Recipient of the</a:t>
            </a:r>
            <a:br>
              <a:rPr lang="en-US" sz="3200" b="1" dirty="0"/>
            </a:br>
            <a:r>
              <a:rPr lang="en-US" sz="3200" b="1" dirty="0" smtClean="0"/>
              <a:t>Thomas T. Mercer Joint Prize</a:t>
            </a:r>
            <a:endParaRPr lang="en-US" sz="32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312" y="3115159"/>
            <a:ext cx="1996324" cy="2069024"/>
          </a:xfrm>
          <a:prstGeom prst="rect">
            <a:avLst/>
          </a:prstGeom>
        </p:spPr>
      </p:pic>
      <p:sp>
        <p:nvSpPr>
          <p:cNvPr id="4" name="Content Placeholder 3"/>
          <p:cNvSpPr>
            <a:spLocks noGrp="1"/>
          </p:cNvSpPr>
          <p:nvPr>
            <p:ph sz="half" idx="2"/>
          </p:nvPr>
        </p:nvSpPr>
        <p:spPr>
          <a:xfrm>
            <a:off x="2053523" y="2859437"/>
            <a:ext cx="7073373" cy="3998563"/>
          </a:xfrm>
        </p:spPr>
        <p:txBody>
          <a:bodyPr>
            <a:noAutofit/>
          </a:bodyPr>
          <a:lstStyle/>
          <a:p>
            <a:pPr lvl="0"/>
            <a:r>
              <a:rPr lang="en-US" sz="1700" dirty="0"/>
              <a:t>For </a:t>
            </a:r>
            <a:r>
              <a:rPr lang="en-US" sz="1700" dirty="0" smtClean="0"/>
              <a:t> over 35 </a:t>
            </a:r>
            <a:r>
              <a:rPr lang="en-US" sz="1700" dirty="0"/>
              <a:t>years Dr. Kim has endeavored to advance the field of inhaled aerosol dosimetry.   After a PhD at </a:t>
            </a:r>
            <a:r>
              <a:rPr lang="en-US" sz="1700" dirty="0" smtClean="0"/>
              <a:t>Minnesota</a:t>
            </a:r>
            <a:r>
              <a:rPr lang="en-US" sz="1700" dirty="0"/>
              <a:t>, he joined the Mount Sinai Medical </a:t>
            </a:r>
            <a:r>
              <a:rPr lang="en-US" sz="1700" dirty="0" smtClean="0"/>
              <a:t>Center then </a:t>
            </a:r>
            <a:r>
              <a:rPr lang="en-US" sz="1700" dirty="0"/>
              <a:t>USEPA where he is currently </a:t>
            </a:r>
            <a:r>
              <a:rPr lang="en-US" sz="1700" dirty="0" smtClean="0"/>
              <a:t>team </a:t>
            </a:r>
            <a:r>
              <a:rPr lang="en-US" sz="1700" dirty="0"/>
              <a:t>leader of the Inhalation Dosimetry Program at the National Health and Environmental Effects Research Laboratory.</a:t>
            </a:r>
          </a:p>
          <a:p>
            <a:pPr lvl="0"/>
            <a:r>
              <a:rPr lang="en-US" sz="1700" dirty="0" smtClean="0"/>
              <a:t>Pioneered </a:t>
            </a:r>
            <a:r>
              <a:rPr lang="en-US" sz="1700" dirty="0"/>
              <a:t>studies in </a:t>
            </a:r>
            <a:r>
              <a:rPr lang="en-US" sz="1700" dirty="0" smtClean="0"/>
              <a:t>aerosol deposition </a:t>
            </a:r>
            <a:r>
              <a:rPr lang="en-US" sz="1700" dirty="0"/>
              <a:t>in patients with </a:t>
            </a:r>
            <a:r>
              <a:rPr lang="en-US" sz="1700" dirty="0" smtClean="0"/>
              <a:t>obstructive </a:t>
            </a:r>
            <a:r>
              <a:rPr lang="en-US" sz="1700" dirty="0"/>
              <a:t>airway disease, systematically measured total and regional lung deposition of aerosols in men, women, young and old subjects, constructed a ground-breaking empirical model of total lung deposition for any particle size and breathing pattern, developed validated computational models for providing micro-dose information relevant to human and respiratory system tissue and cellular exposure, and more.</a:t>
            </a:r>
          </a:p>
          <a:p>
            <a:pPr lvl="0"/>
            <a:r>
              <a:rPr lang="en-US" sz="1700" dirty="0" smtClean="0"/>
              <a:t>Dr</a:t>
            </a:r>
            <a:r>
              <a:rPr lang="en-US" sz="1700" dirty="0"/>
              <a:t>. Kim, a AAAR Fellow, has published &gt;100 peer reviewed articles on aerosol inhalation, transport and deposition in the </a:t>
            </a:r>
            <a:r>
              <a:rPr lang="en-US" sz="1700" dirty="0" smtClean="0"/>
              <a:t>respiratory </a:t>
            </a:r>
            <a:r>
              <a:rPr lang="en-US" sz="1700" dirty="0"/>
              <a:t>system and been recognized with numerous awards for his high impact work.</a:t>
            </a:r>
          </a:p>
        </p:txBody>
      </p:sp>
      <p:pic>
        <p:nvPicPr>
          <p:cNvPr id="7" name="Picture 7" descr="AAAR logo"/>
          <p:cNvPicPr>
            <a:picLocks noChangeAspect="1" noChangeArrowheads="1"/>
          </p:cNvPicPr>
          <p:nvPr/>
        </p:nvPicPr>
        <p:blipFill>
          <a:blip r:embed="rId3"/>
          <a:srcRect/>
          <a:stretch>
            <a:fillRect/>
          </a:stretch>
        </p:blipFill>
        <p:spPr bwMode="auto">
          <a:xfrm>
            <a:off x="613216" y="323965"/>
            <a:ext cx="948517" cy="995686"/>
          </a:xfrm>
          <a:prstGeom prst="rect">
            <a:avLst/>
          </a:prstGeom>
          <a:noFill/>
          <a:ln w="9525">
            <a:noFill/>
            <a:miter lim="800000"/>
            <a:headEnd/>
            <a:tailEnd/>
          </a:ln>
        </p:spPr>
      </p:pic>
      <p:sp>
        <p:nvSpPr>
          <p:cNvPr id="8" name="TextBox 7"/>
          <p:cNvSpPr txBox="1"/>
          <p:nvPr/>
        </p:nvSpPr>
        <p:spPr>
          <a:xfrm>
            <a:off x="491198" y="1444906"/>
            <a:ext cx="8404005" cy="1354217"/>
          </a:xfrm>
          <a:prstGeom prst="rect">
            <a:avLst/>
          </a:prstGeom>
          <a:noFill/>
        </p:spPr>
        <p:txBody>
          <a:bodyPr wrap="square" rtlCol="0">
            <a:spAutoFit/>
          </a:bodyPr>
          <a:lstStyle/>
          <a:p>
            <a:pPr algn="ctr" eaLnBrk="0" hangingPunct="0"/>
            <a:r>
              <a:rPr lang="en-US" sz="2800" b="1" i="1" dirty="0" smtClean="0">
                <a:ea typeface="Helvetica" pitchFamily="34" charset="0"/>
                <a:cs typeface="Times" pitchFamily="18" charset="0"/>
              </a:rPr>
              <a:t>Chong S. Kim</a:t>
            </a:r>
          </a:p>
          <a:p>
            <a:pPr algn="ctr" eaLnBrk="0" hangingPunct="0"/>
            <a:r>
              <a:rPr lang="en-US" i="1" dirty="0">
                <a:ea typeface="Helvetica" pitchFamily="34" charset="0"/>
                <a:cs typeface="Times" pitchFamily="18" charset="0"/>
              </a:rPr>
              <a:t>Environmental Public Health Division</a:t>
            </a:r>
          </a:p>
          <a:p>
            <a:pPr algn="ctr" eaLnBrk="0" hangingPunct="0"/>
            <a:r>
              <a:rPr lang="en-US" i="1" dirty="0">
                <a:ea typeface="Helvetica" pitchFamily="34" charset="0"/>
                <a:cs typeface="Times" pitchFamily="18" charset="0"/>
              </a:rPr>
              <a:t>National Health and Environmental Effects Research Laboratory</a:t>
            </a:r>
          </a:p>
          <a:p>
            <a:pPr algn="ctr" eaLnBrk="0" hangingPunct="0"/>
            <a:r>
              <a:rPr lang="en-US" i="1" dirty="0">
                <a:ea typeface="Helvetica" pitchFamily="34" charset="0"/>
                <a:cs typeface="Times" pitchFamily="18" charset="0"/>
              </a:rPr>
              <a:t>U. S. Environmental Protection Agency</a:t>
            </a:r>
          </a:p>
        </p:txBody>
      </p:sp>
      <p:pic>
        <p:nvPicPr>
          <p:cNvPr id="3" name="Picture 2"/>
          <p:cNvPicPr>
            <a:picLocks noChangeAspect="1"/>
          </p:cNvPicPr>
          <p:nvPr/>
        </p:nvPicPr>
        <p:blipFill>
          <a:blip r:embed="rId4"/>
          <a:stretch>
            <a:fillRect/>
          </a:stretch>
        </p:blipFill>
        <p:spPr>
          <a:xfrm>
            <a:off x="7636491" y="221567"/>
            <a:ext cx="970904" cy="1223339"/>
          </a:xfrm>
          <a:prstGeom prst="rect">
            <a:avLst/>
          </a:prstGeom>
        </p:spPr>
      </p:pic>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F0B0CCD31B8A499704C41CC6D4083C" ma:contentTypeVersion="6" ma:contentTypeDescription="Create a new document." ma:contentTypeScope="" ma:versionID="1aacc11afb054dc63cb43ffbb79477cd">
  <xsd:schema xmlns:xsd="http://www.w3.org/2001/XMLSchema" xmlns:xs="http://www.w3.org/2001/XMLSchema" xmlns:p="http://schemas.microsoft.com/office/2006/metadata/properties" xmlns:ns2="c1df7df8-48bb-49ae-9a42-dff91feeedae" targetNamespace="http://schemas.microsoft.com/office/2006/metadata/properties" ma:root="true" ma:fieldsID="451447e10e02def283bed5ab65fa663f" ns2:_="">
    <xsd:import namespace="c1df7df8-48bb-49ae-9a42-dff91feeed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f7df8-48bb-49ae-9a42-dff91feeed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C97D60-AE78-4540-9B7B-916C82AEE0BA}"/>
</file>

<file path=customXml/itemProps2.xml><?xml version="1.0" encoding="utf-8"?>
<ds:datastoreItem xmlns:ds="http://schemas.openxmlformats.org/officeDocument/2006/customXml" ds:itemID="{05D107C2-57E5-48A9-AE4F-C3597D49CAAA}"/>
</file>

<file path=customXml/itemProps3.xml><?xml version="1.0" encoding="utf-8"?>
<ds:datastoreItem xmlns:ds="http://schemas.openxmlformats.org/officeDocument/2006/customXml" ds:itemID="{2ED8BDF7-0857-4A87-81FF-178751282EB3}"/>
</file>

<file path=docProps/app.xml><?xml version="1.0" encoding="utf-8"?>
<Properties xmlns="http://schemas.openxmlformats.org/officeDocument/2006/extended-properties" xmlns:vt="http://schemas.openxmlformats.org/officeDocument/2006/docPropsVTypes">
  <Template>Office Theme</Template>
  <TotalTime>33</TotalTime>
  <Words>261</Words>
  <Application>Microsoft Office PowerPoint</Application>
  <PresentationFormat>On-screen Show (4:3)</PresentationFormat>
  <Paragraphs>14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vt:lpstr>
      <vt:lpstr>Times</vt:lpstr>
      <vt:lpstr>Office Theme</vt:lpstr>
      <vt:lpstr>Thomas T. Mercer Joint Prize</vt:lpstr>
      <vt:lpstr>PowerPoint Presentation</vt:lpstr>
      <vt:lpstr>2018 Recipient of the Thomas T. Mercer Joint Prize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Jeff Collett</cp:lastModifiedBy>
  <cp:revision>36</cp:revision>
  <dcterms:created xsi:type="dcterms:W3CDTF">2014-10-06T20:03:19Z</dcterms:created>
  <dcterms:modified xsi:type="dcterms:W3CDTF">2018-08-07T17:23:55Z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0x01010011F0B0CCD31B8A499704C41CC6D4083C</vt:lpwstr>
  </property>
</Properties>
</file>