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086"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33559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15607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29226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7722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86B11-B485-4F7F-9B79-D5A2E56F3AA5}"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48638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E86B11-B485-4F7F-9B79-D5A2E56F3AA5}"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94727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E86B11-B485-4F7F-9B79-D5A2E56F3AA5}"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68530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E86B11-B485-4F7F-9B79-D5A2E56F3AA5}"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14195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86B11-B485-4F7F-9B79-D5A2E56F3AA5}"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0243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97472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70308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50000"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86B11-B485-4F7F-9B79-D5A2E56F3AA5}" type="datetimeFigureOut">
              <a:rPr lang="en-US" smtClean="0"/>
              <a:t>9/21/2016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822FF-902B-4D31-A0C4-95C05BCA7A45}" type="slidenum">
              <a:rPr lang="en-US" smtClean="0"/>
              <a:t>‹#›</a:t>
            </a:fld>
            <a:endParaRPr lang="en-US"/>
          </a:p>
        </p:txBody>
      </p:sp>
    </p:spTree>
    <p:extLst>
      <p:ext uri="{BB962C8B-B14F-4D97-AF65-F5344CB8AC3E}">
        <p14:creationId xmlns:p14="http://schemas.microsoft.com/office/powerpoint/2010/main" val="673098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9353" y="3832705"/>
            <a:ext cx="8325294" cy="927207"/>
          </a:xfrm>
        </p:spPr>
        <p:txBody>
          <a:bodyPr>
            <a:normAutofit fontScale="90000"/>
          </a:bodyPr>
          <a:lstStyle/>
          <a:p>
            <a:r>
              <a:rPr lang="en-US" b="1" dirty="0" smtClean="0"/>
              <a:t>Thomas T. Mercer Joint Prize</a:t>
            </a:r>
            <a:endParaRPr lang="en-US" b="1" dirty="0"/>
          </a:p>
        </p:txBody>
      </p:sp>
      <p:sp>
        <p:nvSpPr>
          <p:cNvPr id="5" name="Subtitle 4"/>
          <p:cNvSpPr>
            <a:spLocks noGrp="1"/>
          </p:cNvSpPr>
          <p:nvPr>
            <p:ph type="subTitle" idx="1"/>
          </p:nvPr>
        </p:nvSpPr>
        <p:spPr>
          <a:xfrm>
            <a:off x="1142999" y="5172167"/>
            <a:ext cx="6858000" cy="443847"/>
          </a:xfrm>
        </p:spPr>
        <p:txBody>
          <a:bodyPr>
            <a:noAutofit/>
          </a:bodyPr>
          <a:lstStyle/>
          <a:p>
            <a:r>
              <a:rPr lang="en-US" sz="2800" i="1" dirty="0" smtClean="0"/>
              <a:t>American Association for Aerosol Research</a:t>
            </a:r>
            <a:endParaRPr lang="en-US" sz="2800" i="1" dirty="0"/>
          </a:p>
        </p:txBody>
      </p:sp>
      <p:pic>
        <p:nvPicPr>
          <p:cNvPr id="6"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24865" y="741161"/>
            <a:ext cx="1694270" cy="2552854"/>
          </a:xfrm>
          <a:prstGeom prst="rect">
            <a:avLst/>
          </a:prstGeom>
          <a:noFill/>
          <a:ln w="9525">
            <a:noFill/>
            <a:miter lim="800000"/>
            <a:headEnd/>
            <a:tailEnd/>
          </a:ln>
        </p:spPr>
      </p:pic>
      <p:pic>
        <p:nvPicPr>
          <p:cNvPr id="7" name="Picture 7" descr="AAAR logo"/>
          <p:cNvPicPr>
            <a:picLocks noChangeAspect="1" noChangeArrowheads="1"/>
          </p:cNvPicPr>
          <p:nvPr/>
        </p:nvPicPr>
        <p:blipFill>
          <a:blip r:embed="rId3"/>
          <a:srcRect/>
          <a:stretch>
            <a:fillRect/>
          </a:stretch>
        </p:blipFill>
        <p:spPr bwMode="auto">
          <a:xfrm>
            <a:off x="412848" y="721593"/>
            <a:ext cx="948517" cy="995686"/>
          </a:xfrm>
          <a:prstGeom prst="rect">
            <a:avLst/>
          </a:prstGeom>
          <a:noFill/>
          <a:ln w="9525">
            <a:noFill/>
            <a:miter lim="800000"/>
            <a:headEnd/>
            <a:tailEnd/>
          </a:ln>
        </p:spPr>
      </p:pic>
    </p:spTree>
    <p:extLst>
      <p:ext uri="{BB962C8B-B14F-4D97-AF65-F5344CB8AC3E}">
        <p14:creationId xmlns:p14="http://schemas.microsoft.com/office/powerpoint/2010/main" val="169655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650" y="2273274"/>
            <a:ext cx="8434700" cy="1569660"/>
          </a:xfrm>
          <a:prstGeom prst="rect">
            <a:avLst/>
          </a:prstGeom>
          <a:noFill/>
        </p:spPr>
        <p:txBody>
          <a:bodyPr wrap="square" rtlCol="0">
            <a:spAutoFit/>
          </a:bodyPr>
          <a:lstStyle/>
          <a:p>
            <a:pPr algn="ctr"/>
            <a:r>
              <a:rPr lang="en-US" sz="2400" dirty="0"/>
              <a:t>This award honors the legacy of Thomas T. Mercer, an outstanding researcher and author whose work encompassed aerosol physics and chemistry as well as inhalation toxicology, industrial hygiene, and health physics.</a:t>
            </a:r>
          </a:p>
        </p:txBody>
      </p:sp>
      <p:sp>
        <p:nvSpPr>
          <p:cNvPr id="5" name="TextBox 4"/>
          <p:cNvSpPr txBox="1"/>
          <p:nvPr/>
        </p:nvSpPr>
        <p:spPr>
          <a:xfrm>
            <a:off x="703371" y="3940328"/>
            <a:ext cx="7780945" cy="1384995"/>
          </a:xfrm>
          <a:prstGeom prst="rect">
            <a:avLst/>
          </a:prstGeom>
          <a:noFill/>
        </p:spPr>
        <p:txBody>
          <a:bodyPr wrap="square" rtlCol="0">
            <a:spAutoFit/>
          </a:bodyPr>
          <a:lstStyle/>
          <a:p>
            <a:pPr algn="ctr"/>
            <a:r>
              <a:rPr lang="en-US" sz="2800" dirty="0"/>
              <a:t>The </a:t>
            </a:r>
            <a:r>
              <a:rPr lang="en-US" sz="2800" b="1" dirty="0" smtClean="0"/>
              <a:t>Thomas T. Mercer Joint Prize</a:t>
            </a:r>
          </a:p>
          <a:p>
            <a:pPr algn="ctr"/>
            <a:r>
              <a:rPr lang="en-US" sz="2800" i="1" dirty="0"/>
              <a:t>“excellence in the areas of pharmaceutical aerosols and inhalable materials</a:t>
            </a:r>
            <a:r>
              <a:rPr lang="en-US" sz="2800" i="1" dirty="0" smtClean="0"/>
              <a:t>.”</a:t>
            </a:r>
            <a:endParaRPr lang="en-US" sz="2800" i="1" dirty="0"/>
          </a:p>
        </p:txBody>
      </p:sp>
      <p:pic>
        <p:nvPicPr>
          <p:cNvPr id="6" name="Picture 7" descr="AAAR logo"/>
          <p:cNvPicPr>
            <a:picLocks noChangeAspect="1" noChangeArrowheads="1"/>
          </p:cNvPicPr>
          <p:nvPr/>
        </p:nvPicPr>
        <p:blipFill>
          <a:blip r:embed="rId2"/>
          <a:srcRect/>
          <a:stretch>
            <a:fillRect/>
          </a:stretch>
        </p:blipFill>
        <p:spPr bwMode="auto">
          <a:xfrm>
            <a:off x="4069968" y="916811"/>
            <a:ext cx="948517" cy="995686"/>
          </a:xfrm>
          <a:prstGeom prst="rect">
            <a:avLst/>
          </a:prstGeom>
          <a:noFill/>
          <a:ln w="9525">
            <a:noFill/>
            <a:miter lim="800000"/>
            <a:headEnd/>
            <a:tailEnd/>
          </a:ln>
        </p:spPr>
      </p:pic>
    </p:spTree>
    <p:extLst>
      <p:ext uri="{BB962C8B-B14F-4D97-AF65-F5344CB8AC3E}">
        <p14:creationId xmlns:p14="http://schemas.microsoft.com/office/powerpoint/2010/main" val="390186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2016 </a:t>
            </a:r>
            <a:r>
              <a:rPr lang="en-US" sz="3200" b="1" dirty="0"/>
              <a:t>Recipient of the</a:t>
            </a:r>
            <a:br>
              <a:rPr lang="en-US" sz="3200" b="1" dirty="0"/>
            </a:br>
            <a:r>
              <a:rPr lang="en-US" sz="3200" b="1" dirty="0" smtClean="0"/>
              <a:t>Thomas T. Mercer Joint Prize</a:t>
            </a:r>
            <a:endParaRPr lang="en-US"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6892" y="3045001"/>
            <a:ext cx="1654638" cy="2068297"/>
          </a:xfrm>
          <a:prstGeom prst="rect">
            <a:avLst/>
          </a:prstGeom>
        </p:spPr>
      </p:pic>
      <p:sp>
        <p:nvSpPr>
          <p:cNvPr id="4" name="Content Placeholder 3"/>
          <p:cNvSpPr>
            <a:spLocks noGrp="1"/>
          </p:cNvSpPr>
          <p:nvPr>
            <p:ph sz="half" idx="2"/>
          </p:nvPr>
        </p:nvSpPr>
        <p:spPr>
          <a:xfrm>
            <a:off x="2402006" y="2780709"/>
            <a:ext cx="6482687" cy="3961285"/>
          </a:xfrm>
        </p:spPr>
        <p:txBody>
          <a:bodyPr>
            <a:noAutofit/>
          </a:bodyPr>
          <a:lstStyle/>
          <a:p>
            <a:pPr lvl="0"/>
            <a:r>
              <a:rPr lang="en-US" sz="1600" dirty="0"/>
              <a:t>DVM (1967), Kansas State University</a:t>
            </a:r>
          </a:p>
          <a:p>
            <a:pPr lvl="0"/>
            <a:r>
              <a:rPr lang="en-US" sz="1600" dirty="0"/>
              <a:t>After service in the U.S. Air Force, in 1969 joined the Lovelace Inhalation Toxicology Research Institute and from 1988-2010 served as the Institute’s scientific leader</a:t>
            </a:r>
          </a:p>
          <a:p>
            <a:pPr lvl="0"/>
            <a:r>
              <a:rPr lang="en-US" sz="1600" dirty="0"/>
              <a:t>As a “hands-on” scientist, research manager, scientific advisor and science communicator made extraordinary contributions to understanding how environmental and occupational exposures to airborne materials from a range of energy technologies influence human health</a:t>
            </a:r>
          </a:p>
          <a:p>
            <a:pPr lvl="0"/>
            <a:r>
              <a:rPr lang="en-US" sz="1600" dirty="0"/>
              <a:t>Authored over 300 scientific papers and technical reports</a:t>
            </a:r>
          </a:p>
          <a:p>
            <a:pPr lvl="0"/>
            <a:r>
              <a:rPr lang="en-US" sz="1600" dirty="0"/>
              <a:t>Served on 70 Advisory Committees, including Chair (1997-2000), EPA Clean Air Scientific Advisory Committee</a:t>
            </a:r>
          </a:p>
          <a:p>
            <a:pPr lvl="0"/>
            <a:r>
              <a:rPr lang="en-US" sz="1600" dirty="0"/>
              <a:t>Champion of linking physical and engineering sciences with the biomedical sciences to build a science base for improving air quality</a:t>
            </a:r>
          </a:p>
          <a:p>
            <a:pPr marL="0" lvl="0" indent="0">
              <a:buNone/>
            </a:pPr>
            <a:endParaRPr lang="en-US" sz="1600" dirty="0"/>
          </a:p>
          <a:p>
            <a:pPr lvl="0"/>
            <a:endParaRPr lang="en-US" sz="1600" dirty="0"/>
          </a:p>
        </p:txBody>
      </p:sp>
      <p:pic>
        <p:nvPicPr>
          <p:cNvPr id="7" name="Picture 7" descr="AAAR logo"/>
          <p:cNvPicPr>
            <a:picLocks noChangeAspect="1" noChangeArrowheads="1"/>
          </p:cNvPicPr>
          <p:nvPr/>
        </p:nvPicPr>
        <p:blipFill>
          <a:blip r:embed="rId3"/>
          <a:srcRect/>
          <a:stretch>
            <a:fillRect/>
          </a:stretch>
        </p:blipFill>
        <p:spPr bwMode="auto">
          <a:xfrm>
            <a:off x="628650" y="530064"/>
            <a:ext cx="948517" cy="995686"/>
          </a:xfrm>
          <a:prstGeom prst="rect">
            <a:avLst/>
          </a:prstGeom>
          <a:noFill/>
          <a:ln w="9525">
            <a:noFill/>
            <a:miter lim="800000"/>
            <a:headEnd/>
            <a:tailEnd/>
          </a:ln>
        </p:spPr>
      </p:pic>
      <p:sp>
        <p:nvSpPr>
          <p:cNvPr id="8" name="TextBox 7"/>
          <p:cNvSpPr txBox="1"/>
          <p:nvPr/>
        </p:nvSpPr>
        <p:spPr>
          <a:xfrm>
            <a:off x="1857641" y="1688781"/>
            <a:ext cx="6210033" cy="954107"/>
          </a:xfrm>
          <a:prstGeom prst="rect">
            <a:avLst/>
          </a:prstGeom>
          <a:noFill/>
        </p:spPr>
        <p:txBody>
          <a:bodyPr wrap="square" rtlCol="0">
            <a:spAutoFit/>
          </a:bodyPr>
          <a:lstStyle/>
          <a:p>
            <a:pPr algn="ctr" eaLnBrk="0" hangingPunct="0"/>
            <a:r>
              <a:rPr lang="en-US" sz="2800" b="1" i="1" dirty="0" smtClean="0">
                <a:solidFill>
                  <a:srgbClr val="000000"/>
                </a:solidFill>
                <a:ea typeface="Helvetica" pitchFamily="34" charset="0"/>
                <a:cs typeface="Times" pitchFamily="18" charset="0"/>
              </a:rPr>
              <a:t>Joe L. </a:t>
            </a:r>
            <a:r>
              <a:rPr lang="en-US" sz="2800" b="1" i="1" dirty="0" err="1" smtClean="0">
                <a:solidFill>
                  <a:srgbClr val="000000"/>
                </a:solidFill>
                <a:ea typeface="Helvetica" pitchFamily="34" charset="0"/>
                <a:cs typeface="Times" pitchFamily="18" charset="0"/>
              </a:rPr>
              <a:t>Mauderly</a:t>
            </a:r>
            <a:endParaRPr lang="en-US" sz="2800" b="1" i="1" dirty="0">
              <a:solidFill>
                <a:srgbClr val="000000"/>
              </a:solidFill>
              <a:ea typeface="Helvetica" pitchFamily="34" charset="0"/>
              <a:cs typeface="Times" pitchFamily="18" charset="0"/>
            </a:endParaRPr>
          </a:p>
          <a:p>
            <a:pPr algn="ctr" eaLnBrk="0" hangingPunct="0"/>
            <a:r>
              <a:rPr lang="en-US" sz="2800" i="1" dirty="0">
                <a:solidFill>
                  <a:srgbClr val="000000"/>
                </a:solidFill>
                <a:ea typeface="Helvetica" pitchFamily="34" charset="0"/>
                <a:cs typeface="Times" pitchFamily="18" charset="0"/>
              </a:rPr>
              <a:t>Lovelace Respiratory Research Institute</a:t>
            </a:r>
          </a:p>
        </p:txBody>
      </p:sp>
    </p:spTree>
    <p:extLst>
      <p:ext uri="{BB962C8B-B14F-4D97-AF65-F5344CB8AC3E}">
        <p14:creationId xmlns:p14="http://schemas.microsoft.com/office/powerpoint/2010/main" val="15787890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194</Words>
  <Application>Microsoft Office PowerPoint</Application>
  <PresentationFormat>On-screen Show (4:3)</PresentationFormat>
  <Paragraphs>14</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Thomas T. Mercer Joint Prize</vt:lpstr>
      <vt:lpstr>PowerPoint Presentation</vt:lpstr>
      <vt:lpstr>2016 Recipient of the Thomas T. Mercer Joint Prize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Sheldon K. Friedlander Award</dc:title>
  <dc:creator>Melissa L. Baldwin</dc:creator>
  <cp:lastModifiedBy>Homaira Sheikh</cp:lastModifiedBy>
  <cp:revision>18</cp:revision>
  <dcterms:created xsi:type="dcterms:W3CDTF">2014-10-06T20:03:19Z</dcterms:created>
  <dcterms:modified xsi:type="dcterms:W3CDTF">2016-09-21T18:30:48Z</dcterms:modified>
</cp:coreProperties>
</file>