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1" d="100"/>
          <a:sy n="91" d="100"/>
        </p:scale>
        <p:origin x="13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33559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15607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292261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E86B11-B485-4F7F-9B79-D5A2E56F3AA5}"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7722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E86B11-B485-4F7F-9B79-D5A2E56F3AA5}"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486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E86B11-B485-4F7F-9B79-D5A2E56F3AA5}"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2947274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E86B11-B485-4F7F-9B79-D5A2E56F3AA5}"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68530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E86B11-B485-4F7F-9B79-D5A2E56F3AA5}"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141954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E86B11-B485-4F7F-9B79-D5A2E56F3AA5}"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3702433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974724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86B11-B485-4F7F-9B79-D5A2E56F3AA5}"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A822FF-902B-4D31-A0C4-95C05BCA7A45}" type="slidenum">
              <a:rPr lang="en-US" smtClean="0"/>
              <a:t>‹#›</a:t>
            </a:fld>
            <a:endParaRPr lang="en-US"/>
          </a:p>
        </p:txBody>
      </p:sp>
    </p:spTree>
    <p:extLst>
      <p:ext uri="{BB962C8B-B14F-4D97-AF65-F5344CB8AC3E}">
        <p14:creationId xmlns:p14="http://schemas.microsoft.com/office/powerpoint/2010/main" val="170308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3000" r="-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86B11-B485-4F7F-9B79-D5A2E56F3AA5}" type="datetimeFigureOut">
              <a:rPr lang="en-US" smtClean="0"/>
              <a:t>9/18/2017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A822FF-902B-4D31-A0C4-95C05BCA7A45}" type="slidenum">
              <a:rPr lang="en-US" smtClean="0"/>
              <a:t>‹#›</a:t>
            </a:fld>
            <a:endParaRPr lang="en-US"/>
          </a:p>
        </p:txBody>
      </p:sp>
    </p:spTree>
    <p:extLst>
      <p:ext uri="{BB962C8B-B14F-4D97-AF65-F5344CB8AC3E}">
        <p14:creationId xmlns:p14="http://schemas.microsoft.com/office/powerpoint/2010/main" val="673098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9353" y="3832705"/>
            <a:ext cx="8325294" cy="927207"/>
          </a:xfrm>
        </p:spPr>
        <p:txBody>
          <a:bodyPr>
            <a:normAutofit/>
          </a:bodyPr>
          <a:lstStyle/>
          <a:p>
            <a:r>
              <a:rPr lang="en-US" b="1" dirty="0" smtClean="0"/>
              <a:t>Benjamin Y. H. Liu Award</a:t>
            </a:r>
            <a:endParaRPr lang="en-US" b="1" dirty="0"/>
          </a:p>
        </p:txBody>
      </p:sp>
      <p:sp>
        <p:nvSpPr>
          <p:cNvPr id="5" name="Subtitle 4"/>
          <p:cNvSpPr>
            <a:spLocks noGrp="1"/>
          </p:cNvSpPr>
          <p:nvPr>
            <p:ph type="subTitle" idx="1"/>
          </p:nvPr>
        </p:nvSpPr>
        <p:spPr>
          <a:xfrm>
            <a:off x="1142999" y="5172167"/>
            <a:ext cx="6858000" cy="443847"/>
          </a:xfrm>
        </p:spPr>
        <p:txBody>
          <a:bodyPr>
            <a:noAutofit/>
          </a:bodyPr>
          <a:lstStyle/>
          <a:p>
            <a:r>
              <a:rPr lang="en-US" sz="2800" i="1" dirty="0" smtClean="0"/>
              <a:t>American Association for Aerosol Research</a:t>
            </a:r>
            <a:endParaRPr lang="en-US" sz="2800" i="1" dirty="0"/>
          </a:p>
        </p:txBody>
      </p:sp>
      <p:pic>
        <p:nvPicPr>
          <p:cNvPr id="6" name="Picture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59386" y="741161"/>
            <a:ext cx="1825228" cy="2552854"/>
          </a:xfrm>
          <a:prstGeom prst="rect">
            <a:avLst/>
          </a:prstGeom>
          <a:noFill/>
          <a:ln w="9525">
            <a:noFill/>
            <a:miter lim="800000"/>
            <a:headEnd/>
            <a:tailEnd/>
          </a:ln>
        </p:spPr>
      </p:pic>
      <p:pic>
        <p:nvPicPr>
          <p:cNvPr id="7" name="Picture 7" descr="AAAR logo"/>
          <p:cNvPicPr>
            <a:picLocks noChangeAspect="1" noChangeArrowheads="1"/>
          </p:cNvPicPr>
          <p:nvPr/>
        </p:nvPicPr>
        <p:blipFill>
          <a:blip r:embed="rId3"/>
          <a:srcRect/>
          <a:stretch>
            <a:fillRect/>
          </a:stretch>
        </p:blipFill>
        <p:spPr bwMode="auto">
          <a:xfrm>
            <a:off x="412848" y="721593"/>
            <a:ext cx="948517" cy="995686"/>
          </a:xfrm>
          <a:prstGeom prst="rect">
            <a:avLst/>
          </a:prstGeom>
          <a:noFill/>
          <a:ln w="9525">
            <a:noFill/>
            <a:miter lim="800000"/>
            <a:headEnd/>
            <a:tailEnd/>
          </a:ln>
        </p:spPr>
      </p:pic>
    </p:spTree>
    <p:extLst>
      <p:ext uri="{BB962C8B-B14F-4D97-AF65-F5344CB8AC3E}">
        <p14:creationId xmlns:p14="http://schemas.microsoft.com/office/powerpoint/2010/main" val="1696551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650" y="2273274"/>
            <a:ext cx="8434700" cy="1200329"/>
          </a:xfrm>
          <a:prstGeom prst="rect">
            <a:avLst/>
          </a:prstGeom>
          <a:noFill/>
        </p:spPr>
        <p:txBody>
          <a:bodyPr wrap="square" rtlCol="0">
            <a:spAutoFit/>
          </a:bodyPr>
          <a:lstStyle/>
          <a:p>
            <a:pPr algn="ctr"/>
            <a:r>
              <a:rPr lang="en-US" sz="2400" dirty="0"/>
              <a:t>The award honors Professor Benjamin Liu for his leadership in the aerosol community and his own seminal contributions to aerosol science through instrumentation and experimental research.</a:t>
            </a:r>
          </a:p>
        </p:txBody>
      </p:sp>
      <p:sp>
        <p:nvSpPr>
          <p:cNvPr id="5" name="TextBox 4"/>
          <p:cNvSpPr txBox="1"/>
          <p:nvPr/>
        </p:nvSpPr>
        <p:spPr>
          <a:xfrm>
            <a:off x="703371" y="3940328"/>
            <a:ext cx="7780945" cy="2246769"/>
          </a:xfrm>
          <a:prstGeom prst="rect">
            <a:avLst/>
          </a:prstGeom>
          <a:noFill/>
        </p:spPr>
        <p:txBody>
          <a:bodyPr wrap="square" rtlCol="0">
            <a:spAutoFit/>
          </a:bodyPr>
          <a:lstStyle/>
          <a:p>
            <a:pPr algn="ctr"/>
            <a:r>
              <a:rPr lang="en-US" sz="2800" dirty="0"/>
              <a:t>The </a:t>
            </a:r>
            <a:r>
              <a:rPr lang="en-US" sz="2800" b="1" dirty="0" smtClean="0"/>
              <a:t>Benjamin Y. H. Liu Award</a:t>
            </a:r>
          </a:p>
          <a:p>
            <a:pPr algn="ctr"/>
            <a:r>
              <a:rPr lang="en-US" sz="2800" i="1" dirty="0"/>
              <a:t>“Recognizes outstanding contributions to aerosol instrumentation and experimental techniques that have significantly advanced the science and technology of aerosols.”</a:t>
            </a:r>
          </a:p>
        </p:txBody>
      </p:sp>
      <p:pic>
        <p:nvPicPr>
          <p:cNvPr id="6" name="Picture 7" descr="AAAR logo"/>
          <p:cNvPicPr>
            <a:picLocks noChangeAspect="1" noChangeArrowheads="1"/>
          </p:cNvPicPr>
          <p:nvPr/>
        </p:nvPicPr>
        <p:blipFill>
          <a:blip r:embed="rId2"/>
          <a:srcRect/>
          <a:stretch>
            <a:fillRect/>
          </a:stretch>
        </p:blipFill>
        <p:spPr bwMode="auto">
          <a:xfrm>
            <a:off x="4069968" y="916811"/>
            <a:ext cx="948517" cy="995686"/>
          </a:xfrm>
          <a:prstGeom prst="rect">
            <a:avLst/>
          </a:prstGeom>
          <a:noFill/>
          <a:ln w="9525">
            <a:noFill/>
            <a:miter lim="800000"/>
            <a:headEnd/>
            <a:tailEnd/>
          </a:ln>
        </p:spPr>
      </p:pic>
    </p:spTree>
    <p:extLst>
      <p:ext uri="{BB962C8B-B14F-4D97-AF65-F5344CB8AC3E}">
        <p14:creationId xmlns:p14="http://schemas.microsoft.com/office/powerpoint/2010/main" val="39018679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2017 </a:t>
            </a:r>
            <a:r>
              <a:rPr lang="en-US" sz="3200" b="1" dirty="0"/>
              <a:t>Recipient of the</a:t>
            </a:r>
            <a:br>
              <a:rPr lang="en-US" sz="3200" b="1" dirty="0"/>
            </a:br>
            <a:r>
              <a:rPr lang="en-US" sz="3200" b="1" dirty="0" smtClean="0"/>
              <a:t>Benjamin Y. H. Liu Award</a:t>
            </a:r>
            <a:endParaRPr lang="en-US" sz="3200"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03004" y="3023109"/>
            <a:ext cx="1654638" cy="1886867"/>
          </a:xfrm>
          <a:prstGeom prst="rect">
            <a:avLst/>
          </a:prstGeom>
        </p:spPr>
      </p:pic>
      <p:sp>
        <p:nvSpPr>
          <p:cNvPr id="4" name="Content Placeholder 3"/>
          <p:cNvSpPr>
            <a:spLocks noGrp="1"/>
          </p:cNvSpPr>
          <p:nvPr>
            <p:ph sz="half" idx="2"/>
          </p:nvPr>
        </p:nvSpPr>
        <p:spPr>
          <a:xfrm>
            <a:off x="1857642" y="2642889"/>
            <a:ext cx="7027051" cy="4099106"/>
          </a:xfrm>
        </p:spPr>
        <p:txBody>
          <a:bodyPr>
            <a:noAutofit/>
          </a:bodyPr>
          <a:lstStyle/>
          <a:p>
            <a:r>
              <a:rPr lang="en-US" sz="1600" dirty="0"/>
              <a:t>Professor Jim Smith’s development and application of thermal desorption chemical ionization mass spectrometry (TDCIMS) has revolutionized our understanding of new particle formation and growth by determining the composition of particles of very small (sub-10 nm) sizes. </a:t>
            </a:r>
          </a:p>
          <a:p>
            <a:r>
              <a:rPr lang="en-US" sz="1600" dirty="0" smtClean="0"/>
              <a:t>Professor </a:t>
            </a:r>
            <a:r>
              <a:rPr lang="en-US" sz="1600" dirty="0"/>
              <a:t>Smith was </a:t>
            </a:r>
            <a:r>
              <a:rPr lang="en-US" sz="1600" dirty="0" smtClean="0"/>
              <a:t>responsible </a:t>
            </a:r>
            <a:r>
              <a:rPr lang="en-US" sz="1600" dirty="0"/>
              <a:t>for the development of hardware that is still in use in TSI's instruments today, including the Variable Residence </a:t>
            </a:r>
            <a:r>
              <a:rPr lang="en-US" sz="1600" dirty="0" err="1"/>
              <a:t>Hygroscopicity</a:t>
            </a:r>
            <a:r>
              <a:rPr lang="en-US" sz="1600" dirty="0"/>
              <a:t> Tandem Differential Mobility Analyzer designed to measure the equilibrium and kinetically-limited </a:t>
            </a:r>
            <a:r>
              <a:rPr lang="en-US" sz="1600" dirty="0" err="1"/>
              <a:t>hygroscopicity</a:t>
            </a:r>
            <a:r>
              <a:rPr lang="en-US" sz="1600" dirty="0"/>
              <a:t> of </a:t>
            </a:r>
            <a:r>
              <a:rPr lang="en-US" sz="1600" dirty="0" smtClean="0"/>
              <a:t>size-selected </a:t>
            </a:r>
            <a:r>
              <a:rPr lang="en-US" sz="1600" dirty="0"/>
              <a:t>particles, and a number of optical instruments for determining particle size and fluid velocity using phase Doppler interferometry, laser Doppler velocimetry, and light scattering distribution techniques. </a:t>
            </a:r>
          </a:p>
          <a:p>
            <a:r>
              <a:rPr lang="en-US" sz="1600" dirty="0" smtClean="0"/>
              <a:t>His track </a:t>
            </a:r>
            <a:r>
              <a:rPr lang="en-US" sz="1600" dirty="0"/>
              <a:t>record not only in the development of instrumentation that has "significantly advanced the science and technology of aerosols" as required by the Liu Award, but it has done so in a way that has provided quantum leaps in our understanding of particle formation and growth in air and in laboratory systems.  The field of aerosol science would be so much further behind were it not for his contributions.</a:t>
            </a:r>
          </a:p>
          <a:p>
            <a:pPr lvl="0"/>
            <a:endParaRPr lang="en-US" sz="1600" dirty="0"/>
          </a:p>
        </p:txBody>
      </p:sp>
      <p:pic>
        <p:nvPicPr>
          <p:cNvPr id="7" name="Picture 7" descr="AAAR logo"/>
          <p:cNvPicPr>
            <a:picLocks noChangeAspect="1" noChangeArrowheads="1"/>
          </p:cNvPicPr>
          <p:nvPr/>
        </p:nvPicPr>
        <p:blipFill>
          <a:blip r:embed="rId3"/>
          <a:srcRect/>
          <a:stretch>
            <a:fillRect/>
          </a:stretch>
        </p:blipFill>
        <p:spPr bwMode="auto">
          <a:xfrm>
            <a:off x="628650" y="530064"/>
            <a:ext cx="948517" cy="995686"/>
          </a:xfrm>
          <a:prstGeom prst="rect">
            <a:avLst/>
          </a:prstGeom>
          <a:noFill/>
          <a:ln w="9525">
            <a:noFill/>
            <a:miter lim="800000"/>
            <a:headEnd/>
            <a:tailEnd/>
          </a:ln>
        </p:spPr>
      </p:pic>
      <p:sp>
        <p:nvSpPr>
          <p:cNvPr id="8" name="TextBox 7"/>
          <p:cNvSpPr txBox="1"/>
          <p:nvPr/>
        </p:nvSpPr>
        <p:spPr>
          <a:xfrm>
            <a:off x="1857642" y="1688781"/>
            <a:ext cx="6657708" cy="954107"/>
          </a:xfrm>
          <a:prstGeom prst="rect">
            <a:avLst/>
          </a:prstGeom>
          <a:noFill/>
        </p:spPr>
        <p:txBody>
          <a:bodyPr wrap="square" rtlCol="0">
            <a:spAutoFit/>
          </a:bodyPr>
          <a:lstStyle/>
          <a:p>
            <a:pPr algn="ctr" eaLnBrk="0" hangingPunct="0"/>
            <a:r>
              <a:rPr lang="en-US" sz="2800" b="1" i="1" dirty="0" smtClean="0">
                <a:ea typeface="Helvetica" pitchFamily="34" charset="0"/>
                <a:cs typeface="Times" pitchFamily="18" charset="0"/>
              </a:rPr>
              <a:t>James N. Smith</a:t>
            </a:r>
            <a:endParaRPr lang="en-US" sz="2800" b="1" i="1" dirty="0">
              <a:ea typeface="Helvetica" pitchFamily="34" charset="0"/>
              <a:cs typeface="Times" pitchFamily="18" charset="0"/>
            </a:endParaRPr>
          </a:p>
          <a:p>
            <a:pPr algn="ctr" eaLnBrk="0" hangingPunct="0"/>
            <a:r>
              <a:rPr lang="en-US" sz="2800" i="1" dirty="0"/>
              <a:t>University of California, Irvine</a:t>
            </a:r>
            <a:endParaRPr lang="en-US" sz="2800" i="1" dirty="0">
              <a:ea typeface="Helvetica" pitchFamily="34" charset="0"/>
              <a:cs typeface="Times" pitchFamily="18" charset="0"/>
            </a:endParaRPr>
          </a:p>
        </p:txBody>
      </p:sp>
    </p:spTree>
    <p:extLst>
      <p:ext uri="{BB962C8B-B14F-4D97-AF65-F5344CB8AC3E}">
        <p14:creationId xmlns:p14="http://schemas.microsoft.com/office/powerpoint/2010/main" val="15787890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265</Words>
  <Application>Microsoft Office PowerPoint</Application>
  <PresentationFormat>On-screen Show (4:3)</PresentationFormat>
  <Paragraphs>11</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Calibri</vt:lpstr>
      <vt:lpstr>Calibri Light</vt:lpstr>
      <vt:lpstr>Helvetica</vt:lpstr>
      <vt:lpstr>Times</vt:lpstr>
      <vt:lpstr>Office Theme</vt:lpstr>
      <vt:lpstr>Benjamin Y. H. Liu Award</vt:lpstr>
      <vt:lpstr>PowerPoint Presentation</vt:lpstr>
      <vt:lpstr>2017 Recipient of the Benjamin Y. H. Liu Award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Sheldon K. Friedlander Award</dc:title>
  <dc:creator>Melissa L. Baldwin</dc:creator>
  <cp:lastModifiedBy>Homaira Sheikh</cp:lastModifiedBy>
  <cp:revision>30</cp:revision>
  <dcterms:created xsi:type="dcterms:W3CDTF">2014-10-06T20:03:19Z</dcterms:created>
  <dcterms:modified xsi:type="dcterms:W3CDTF">2017-09-18T12:36:08Z</dcterms:modified>
</cp:coreProperties>
</file>